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2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3" r:id="rId27"/>
    <p:sldId id="281" r:id="rId28"/>
    <p:sldId id="287" r:id="rId29"/>
    <p:sldId id="288" r:id="rId30"/>
    <p:sldId id="289" r:id="rId31"/>
    <p:sldId id="290" r:id="rId32"/>
    <p:sldId id="291" r:id="rId33"/>
    <p:sldId id="284" r:id="rId34"/>
    <p:sldId id="285" r:id="rId35"/>
    <p:sldId id="286" r:id="rId36"/>
    <p:sldId id="292" r:id="rId37"/>
    <p:sldId id="293" r:id="rId38"/>
    <p:sldId id="294" r:id="rId39"/>
    <p:sldId id="296" r:id="rId40"/>
    <p:sldId id="295" r:id="rId41"/>
    <p:sldId id="297" r:id="rId42"/>
    <p:sldId id="306" r:id="rId43"/>
    <p:sldId id="307" r:id="rId44"/>
    <p:sldId id="308" r:id="rId45"/>
    <p:sldId id="309" r:id="rId46"/>
    <p:sldId id="311" r:id="rId47"/>
    <p:sldId id="310" r:id="rId48"/>
    <p:sldId id="298" r:id="rId49"/>
    <p:sldId id="299" r:id="rId50"/>
    <p:sldId id="300" r:id="rId51"/>
    <p:sldId id="301" r:id="rId52"/>
    <p:sldId id="303" r:id="rId53"/>
    <p:sldId id="304" r:id="rId54"/>
    <p:sldId id="305" r:id="rId55"/>
    <p:sldId id="302" r:id="rId56"/>
    <p:sldId id="260" r:id="rId5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4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5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012307421774E-2"/>
          <c:y val="5.2760397808925497E-2"/>
          <c:w val="0.95614453338022598"/>
          <c:h val="0.71687735140885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% Benefício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Planilha1!$A$2:$A$27</c:f>
              <c:numCache>
                <c:formatCode>General</c:formatCode>
                <c:ptCount val="26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</c:numCache>
            </c:numRef>
          </c:cat>
          <c:val>
            <c:numRef>
              <c:f>Planilha1!$B$2:$B$27</c:f>
              <c:numCache>
                <c:formatCode>General</c:formatCode>
                <c:ptCount val="26"/>
                <c:pt idx="0">
                  <c:v>0.6</c:v>
                </c:pt>
                <c:pt idx="1">
                  <c:v>0.62</c:v>
                </c:pt>
                <c:pt idx="2">
                  <c:v>0.64</c:v>
                </c:pt>
                <c:pt idx="3">
                  <c:v>0.66</c:v>
                </c:pt>
                <c:pt idx="4">
                  <c:v>0.68</c:v>
                </c:pt>
                <c:pt idx="5">
                  <c:v>0.7</c:v>
                </c:pt>
                <c:pt idx="6">
                  <c:v>0.72</c:v>
                </c:pt>
                <c:pt idx="7">
                  <c:v>0.74</c:v>
                </c:pt>
                <c:pt idx="8">
                  <c:v>0.76</c:v>
                </c:pt>
                <c:pt idx="9">
                  <c:v>0.78</c:v>
                </c:pt>
                <c:pt idx="10">
                  <c:v>0.8</c:v>
                </c:pt>
                <c:pt idx="11">
                  <c:v>0.82</c:v>
                </c:pt>
                <c:pt idx="12">
                  <c:v>0.84</c:v>
                </c:pt>
                <c:pt idx="13">
                  <c:v>0.86</c:v>
                </c:pt>
                <c:pt idx="14">
                  <c:v>0.88</c:v>
                </c:pt>
                <c:pt idx="15">
                  <c:v>0.9</c:v>
                </c:pt>
                <c:pt idx="16">
                  <c:v>0.92</c:v>
                </c:pt>
                <c:pt idx="17">
                  <c:v>0.94</c:v>
                </c:pt>
                <c:pt idx="18">
                  <c:v>0.96</c:v>
                </c:pt>
                <c:pt idx="19">
                  <c:v>0.98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833-401D-8BD0-9DD26ACD570B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Complementar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Planilha1!$A$2:$A$27</c:f>
              <c:numCache>
                <c:formatCode>General</c:formatCode>
                <c:ptCount val="26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</c:numCache>
            </c:numRef>
          </c:cat>
          <c:val>
            <c:numRef>
              <c:f>Planilha1!$C$2:$C$27</c:f>
              <c:numCache>
                <c:formatCode>General</c:formatCode>
                <c:ptCount val="26"/>
                <c:pt idx="0">
                  <c:v>0.4</c:v>
                </c:pt>
                <c:pt idx="1">
                  <c:v>0.38</c:v>
                </c:pt>
                <c:pt idx="2">
                  <c:v>0.36</c:v>
                </c:pt>
                <c:pt idx="3">
                  <c:v>0.34</c:v>
                </c:pt>
                <c:pt idx="4">
                  <c:v>0.32</c:v>
                </c:pt>
                <c:pt idx="5">
                  <c:v>0.3</c:v>
                </c:pt>
                <c:pt idx="6">
                  <c:v>0.28000000000000003</c:v>
                </c:pt>
                <c:pt idx="7">
                  <c:v>0.26</c:v>
                </c:pt>
                <c:pt idx="8">
                  <c:v>0.24</c:v>
                </c:pt>
                <c:pt idx="9">
                  <c:v>0.22</c:v>
                </c:pt>
                <c:pt idx="10">
                  <c:v>0.2</c:v>
                </c:pt>
                <c:pt idx="11">
                  <c:v>0.18</c:v>
                </c:pt>
                <c:pt idx="12">
                  <c:v>0.16</c:v>
                </c:pt>
                <c:pt idx="13">
                  <c:v>0.14000000000000001</c:v>
                </c:pt>
                <c:pt idx="14">
                  <c:v>0.12</c:v>
                </c:pt>
                <c:pt idx="15">
                  <c:v>0.1</c:v>
                </c:pt>
                <c:pt idx="16">
                  <c:v>8.0000000000000099E-2</c:v>
                </c:pt>
                <c:pt idx="17">
                  <c:v>6.0000000000000102E-2</c:v>
                </c:pt>
                <c:pt idx="18">
                  <c:v>0.04</c:v>
                </c:pt>
                <c:pt idx="19">
                  <c:v>0.02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833-401D-8BD0-9DD26ACD570B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%Adicional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2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8829-AC44-BF52-F847A71358F5}"/>
              </c:ext>
            </c:extLst>
          </c:dPt>
          <c:dPt>
            <c:idx val="2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8829-AC44-BF52-F847A71358F5}"/>
              </c:ext>
            </c:extLst>
          </c:dPt>
          <c:dPt>
            <c:idx val="2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8829-AC44-BF52-F847A71358F5}"/>
              </c:ext>
            </c:extLst>
          </c:dPt>
          <c:dPt>
            <c:idx val="2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8829-AC44-BF52-F847A71358F5}"/>
              </c:ext>
            </c:extLst>
          </c:dPt>
          <c:dPt>
            <c:idx val="2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8829-AC44-BF52-F847A71358F5}"/>
              </c:ext>
            </c:extLst>
          </c:dPt>
          <c:cat>
            <c:numRef>
              <c:f>Planilha1!$A$2:$A$27</c:f>
              <c:numCache>
                <c:formatCode>General</c:formatCode>
                <c:ptCount val="26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</c:numCache>
            </c:numRef>
          </c:cat>
          <c:val>
            <c:numRef>
              <c:f>Planilha1!$D$2:$D$27</c:f>
              <c:numCache>
                <c:formatCode>General</c:formatCode>
                <c:ptCount val="2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0.02</c:v>
                </c:pt>
                <c:pt idx="22">
                  <c:v>0.04</c:v>
                </c:pt>
                <c:pt idx="23">
                  <c:v>0.06</c:v>
                </c:pt>
                <c:pt idx="24">
                  <c:v>0.08</c:v>
                </c:pt>
                <c:pt idx="25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833-401D-8BD0-9DD26ACD57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16738368"/>
        <c:axId val="116738928"/>
      </c:barChart>
      <c:catAx>
        <c:axId val="1167383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 sz="1400" b="1" dirty="0">
                    <a:solidFill>
                      <a:srgbClr val="595959"/>
                    </a:solidFill>
                  </a:rPr>
                  <a:t>Tempo de Contribuição</a:t>
                </a:r>
              </a:p>
            </c:rich>
          </c:tx>
          <c:layout>
            <c:manualLayout>
              <c:xMode val="edge"/>
              <c:yMode val="edge"/>
              <c:x val="2.5871679404316401E-2"/>
              <c:y val="0.9013519252856230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16738928"/>
        <c:crosses val="autoZero"/>
        <c:auto val="1"/>
        <c:lblAlgn val="ctr"/>
        <c:lblOffset val="100"/>
        <c:noMultiLvlLbl val="0"/>
      </c:catAx>
      <c:valAx>
        <c:axId val="116738928"/>
        <c:scaling>
          <c:orientation val="minMax"/>
          <c:max val="1.25"/>
          <c:min val="0"/>
        </c:scaling>
        <c:delete val="1"/>
        <c:axPos val="l"/>
        <c:numFmt formatCode="0%" sourceLinked="0"/>
        <c:majorTickMark val="none"/>
        <c:minorTickMark val="none"/>
        <c:tickLblPos val="none"/>
        <c:crossAx val="116738368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160702358543799"/>
          <c:y val="0"/>
          <c:w val="0.89839309073017004"/>
          <c:h val="0.6840913707035890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Idade</c:v>
                </c:pt>
              </c:strCache>
            </c:strRef>
          </c:tx>
          <c:spPr>
            <a:solidFill>
              <a:srgbClr val="0B64FF"/>
            </a:solidFill>
            <a:ln>
              <a:noFill/>
            </a:ln>
            <a:effectLst/>
            <a:sp3d/>
          </c:spPr>
          <c:invertIfNegative val="0"/>
          <c:cat>
            <c:numRef>
              <c:f>Planilha1!$A$2:$A$3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2022</c:v>
                </c:pt>
              </c:numCache>
            </c:numRef>
          </c:cat>
          <c:val>
            <c:numRef>
              <c:f>Planilha1!$B$2:$B$3</c:f>
              <c:numCache>
                <c:formatCode>General</c:formatCode>
                <c:ptCount val="2"/>
                <c:pt idx="0">
                  <c:v>60</c:v>
                </c:pt>
                <c:pt idx="1">
                  <c:v>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53A-4947-87DB-7C836FBB76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6741168"/>
        <c:axId val="116741728"/>
        <c:axId val="0"/>
      </c:bar3DChart>
      <c:catAx>
        <c:axId val="116741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16741728"/>
        <c:crosses val="autoZero"/>
        <c:auto val="1"/>
        <c:lblAlgn val="ctr"/>
        <c:lblOffset val="100"/>
        <c:noMultiLvlLbl val="0"/>
      </c:catAx>
      <c:valAx>
        <c:axId val="116741728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one"/>
        <c:crossAx val="116741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160702358543799"/>
          <c:y val="0"/>
          <c:w val="0.89839309073017004"/>
          <c:h val="0.6840913707035890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Idade</c:v>
                </c:pt>
              </c:strCache>
            </c:strRef>
          </c:tx>
          <c:spPr>
            <a:solidFill>
              <a:srgbClr val="FB016C"/>
            </a:solidFill>
            <a:ln>
              <a:noFill/>
            </a:ln>
            <a:effectLst/>
            <a:sp3d/>
          </c:spPr>
          <c:invertIfNegative val="0"/>
          <c:cat>
            <c:numRef>
              <c:f>Planilha1!$A$2:$A$3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2022</c:v>
                </c:pt>
              </c:numCache>
            </c:numRef>
          </c:cat>
          <c:val>
            <c:numRef>
              <c:f>Planilha1!$B$2:$B$3</c:f>
              <c:numCache>
                <c:formatCode>General</c:formatCode>
                <c:ptCount val="2"/>
                <c:pt idx="0">
                  <c:v>60</c:v>
                </c:pt>
                <c:pt idx="1">
                  <c:v>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098-465C-8531-8823A056D1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6743968"/>
        <c:axId val="116744528"/>
        <c:axId val="0"/>
      </c:bar3DChart>
      <c:catAx>
        <c:axId val="116743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16744528"/>
        <c:crosses val="autoZero"/>
        <c:auto val="1"/>
        <c:lblAlgn val="ctr"/>
        <c:lblOffset val="100"/>
        <c:noMultiLvlLbl val="0"/>
      </c:catAx>
      <c:valAx>
        <c:axId val="116744528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one"/>
        <c:crossAx val="116743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846179613177902E-2"/>
          <c:y val="7.8328709203599606E-2"/>
          <c:w val="0.88418182127925804"/>
          <c:h val="0.72472558858023395"/>
        </c:manualLayout>
      </c:layout>
      <c:lineChart>
        <c:grouping val="standar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Feminino</c:v>
                </c:pt>
              </c:strCache>
            </c:strRef>
          </c:tx>
          <c:spPr>
            <a:ln w="19050" cap="rnd">
              <a:solidFill>
                <a:srgbClr val="0B64FF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B64FF"/>
              </a:solidFill>
              <a:ln w="9525">
                <a:solidFill>
                  <a:srgbClr val="0B64FF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Planilha1!$A$2:$A$21</c:f>
              <c:numCache>
                <c:formatCode>General</c:formatCode>
                <c:ptCount val="2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  <c:pt idx="12">
                  <c:v>2031</c:v>
                </c:pt>
                <c:pt idx="13">
                  <c:v>2032</c:v>
                </c:pt>
                <c:pt idx="14">
                  <c:v>2033</c:v>
                </c:pt>
              </c:numCache>
            </c:numRef>
          </c:cat>
          <c:val>
            <c:numRef>
              <c:f>Planilha1!$B$2:$B$21</c:f>
              <c:numCache>
                <c:formatCode>General</c:formatCode>
                <c:ptCount val="20"/>
                <c:pt idx="0">
                  <c:v>96</c:v>
                </c:pt>
                <c:pt idx="1">
                  <c:v>97</c:v>
                </c:pt>
                <c:pt idx="2">
                  <c:v>98</c:v>
                </c:pt>
                <c:pt idx="3">
                  <c:v>99</c:v>
                </c:pt>
                <c:pt idx="4">
                  <c:v>100</c:v>
                </c:pt>
                <c:pt idx="5">
                  <c:v>101</c:v>
                </c:pt>
                <c:pt idx="6">
                  <c:v>102</c:v>
                </c:pt>
                <c:pt idx="7">
                  <c:v>103</c:v>
                </c:pt>
                <c:pt idx="8">
                  <c:v>104</c:v>
                </c:pt>
                <c:pt idx="9">
                  <c:v>105</c:v>
                </c:pt>
                <c:pt idx="10">
                  <c:v>105</c:v>
                </c:pt>
                <c:pt idx="11">
                  <c:v>105</c:v>
                </c:pt>
                <c:pt idx="12">
                  <c:v>105</c:v>
                </c:pt>
                <c:pt idx="13">
                  <c:v>105</c:v>
                </c:pt>
                <c:pt idx="14">
                  <c:v>105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95D-4279-81EB-7BF4B4B1AB45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Masculino</c:v>
                </c:pt>
              </c:strCache>
            </c:strRef>
          </c:tx>
          <c:spPr>
            <a:ln w="19050" cap="rnd">
              <a:solidFill>
                <a:srgbClr val="FB016C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B016C"/>
              </a:solidFill>
              <a:ln w="9525">
                <a:solidFill>
                  <a:srgbClr val="FB016C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Planilha1!$A$2:$A$21</c:f>
              <c:numCache>
                <c:formatCode>General</c:formatCode>
                <c:ptCount val="2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  <c:pt idx="10">
                  <c:v>2029</c:v>
                </c:pt>
                <c:pt idx="11">
                  <c:v>2030</c:v>
                </c:pt>
                <c:pt idx="12">
                  <c:v>2031</c:v>
                </c:pt>
                <c:pt idx="13">
                  <c:v>2032</c:v>
                </c:pt>
                <c:pt idx="14">
                  <c:v>2033</c:v>
                </c:pt>
              </c:numCache>
            </c:numRef>
          </c:cat>
          <c:val>
            <c:numRef>
              <c:f>Planilha1!$C$2:$C$21</c:f>
              <c:numCache>
                <c:formatCode>General</c:formatCode>
                <c:ptCount val="20"/>
                <c:pt idx="0">
                  <c:v>86</c:v>
                </c:pt>
                <c:pt idx="1">
                  <c:v>87</c:v>
                </c:pt>
                <c:pt idx="2">
                  <c:v>88</c:v>
                </c:pt>
                <c:pt idx="3">
                  <c:v>89</c:v>
                </c:pt>
                <c:pt idx="4">
                  <c:v>90</c:v>
                </c:pt>
                <c:pt idx="5">
                  <c:v>91</c:v>
                </c:pt>
                <c:pt idx="6">
                  <c:v>92</c:v>
                </c:pt>
                <c:pt idx="7">
                  <c:v>93</c:v>
                </c:pt>
                <c:pt idx="8">
                  <c:v>94</c:v>
                </c:pt>
                <c:pt idx="9">
                  <c:v>95</c:v>
                </c:pt>
                <c:pt idx="10">
                  <c:v>96</c:v>
                </c:pt>
                <c:pt idx="11">
                  <c:v>97</c:v>
                </c:pt>
                <c:pt idx="12">
                  <c:v>98</c:v>
                </c:pt>
                <c:pt idx="13">
                  <c:v>99</c:v>
                </c:pt>
                <c:pt idx="14">
                  <c:v>100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895D-4279-81EB-7BF4B4B1AB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3680256"/>
        <c:axId val="163680816"/>
      </c:lineChart>
      <c:catAx>
        <c:axId val="163680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3680816"/>
        <c:crosses val="autoZero"/>
        <c:auto val="1"/>
        <c:lblAlgn val="ctr"/>
        <c:lblOffset val="100"/>
        <c:tickLblSkip val="2"/>
        <c:tickMarkSkip val="2"/>
        <c:noMultiLvlLbl val="0"/>
      </c:catAx>
      <c:valAx>
        <c:axId val="163680816"/>
        <c:scaling>
          <c:orientation val="minMax"/>
          <c:max val="110"/>
          <c:min val="80"/>
        </c:scaling>
        <c:delete val="1"/>
        <c:axPos val="l"/>
        <c:numFmt formatCode="General" sourceLinked="1"/>
        <c:majorTickMark val="out"/>
        <c:minorTickMark val="none"/>
        <c:tickLblPos val="none"/>
        <c:crossAx val="163680256"/>
        <c:crosses val="autoZero"/>
        <c:crossBetween val="midCat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012307421774E-2"/>
          <c:y val="5.2760397808925497E-2"/>
          <c:w val="0.95614453338022598"/>
          <c:h val="0.71687735140885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% Benefício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Planilha1!$A$2:$A$27</c:f>
              <c:numCache>
                <c:formatCode>General</c:formatCode>
                <c:ptCount val="26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</c:numCache>
            </c:numRef>
          </c:cat>
          <c:val>
            <c:numRef>
              <c:f>Planilha1!$B$2:$B$27</c:f>
              <c:numCache>
                <c:formatCode>General</c:formatCode>
                <c:ptCount val="26"/>
                <c:pt idx="0">
                  <c:v>0.6</c:v>
                </c:pt>
                <c:pt idx="1">
                  <c:v>0.62</c:v>
                </c:pt>
                <c:pt idx="2">
                  <c:v>0.64</c:v>
                </c:pt>
                <c:pt idx="3">
                  <c:v>0.66</c:v>
                </c:pt>
                <c:pt idx="4">
                  <c:v>0.68</c:v>
                </c:pt>
                <c:pt idx="5">
                  <c:v>0.7</c:v>
                </c:pt>
                <c:pt idx="6">
                  <c:v>0.72</c:v>
                </c:pt>
                <c:pt idx="7">
                  <c:v>0.74</c:v>
                </c:pt>
                <c:pt idx="8">
                  <c:v>0.76</c:v>
                </c:pt>
                <c:pt idx="9">
                  <c:v>0.78</c:v>
                </c:pt>
                <c:pt idx="10">
                  <c:v>0.8</c:v>
                </c:pt>
                <c:pt idx="11">
                  <c:v>0.82</c:v>
                </c:pt>
                <c:pt idx="12">
                  <c:v>0.84</c:v>
                </c:pt>
                <c:pt idx="13">
                  <c:v>0.86</c:v>
                </c:pt>
                <c:pt idx="14">
                  <c:v>0.88</c:v>
                </c:pt>
                <c:pt idx="15">
                  <c:v>0.9</c:v>
                </c:pt>
                <c:pt idx="16">
                  <c:v>0.92</c:v>
                </c:pt>
                <c:pt idx="17">
                  <c:v>0.94</c:v>
                </c:pt>
                <c:pt idx="18">
                  <c:v>0.96</c:v>
                </c:pt>
                <c:pt idx="19">
                  <c:v>0.98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833-401D-8BD0-9DD26ACD570B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Complementar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Planilha1!$A$2:$A$27</c:f>
              <c:numCache>
                <c:formatCode>General</c:formatCode>
                <c:ptCount val="26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</c:numCache>
            </c:numRef>
          </c:cat>
          <c:val>
            <c:numRef>
              <c:f>Planilha1!$C$2:$C$27</c:f>
              <c:numCache>
                <c:formatCode>General</c:formatCode>
                <c:ptCount val="26"/>
                <c:pt idx="0">
                  <c:v>0.4</c:v>
                </c:pt>
                <c:pt idx="1">
                  <c:v>0.38</c:v>
                </c:pt>
                <c:pt idx="2">
                  <c:v>0.36</c:v>
                </c:pt>
                <c:pt idx="3">
                  <c:v>0.34</c:v>
                </c:pt>
                <c:pt idx="4">
                  <c:v>0.32</c:v>
                </c:pt>
                <c:pt idx="5">
                  <c:v>0.3</c:v>
                </c:pt>
                <c:pt idx="6">
                  <c:v>0.28000000000000003</c:v>
                </c:pt>
                <c:pt idx="7">
                  <c:v>0.26</c:v>
                </c:pt>
                <c:pt idx="8">
                  <c:v>0.24</c:v>
                </c:pt>
                <c:pt idx="9">
                  <c:v>0.22</c:v>
                </c:pt>
                <c:pt idx="10">
                  <c:v>0.2</c:v>
                </c:pt>
                <c:pt idx="11">
                  <c:v>0.18</c:v>
                </c:pt>
                <c:pt idx="12">
                  <c:v>0.16</c:v>
                </c:pt>
                <c:pt idx="13">
                  <c:v>0.14000000000000001</c:v>
                </c:pt>
                <c:pt idx="14">
                  <c:v>0.12</c:v>
                </c:pt>
                <c:pt idx="15">
                  <c:v>0.1</c:v>
                </c:pt>
                <c:pt idx="16">
                  <c:v>8.0000000000000099E-2</c:v>
                </c:pt>
                <c:pt idx="17">
                  <c:v>6.0000000000000102E-2</c:v>
                </c:pt>
                <c:pt idx="18">
                  <c:v>0.04</c:v>
                </c:pt>
                <c:pt idx="19">
                  <c:v>0.02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833-401D-8BD0-9DD26ACD570B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%Adicional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2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8829-AC44-BF52-F847A71358F5}"/>
              </c:ext>
            </c:extLst>
          </c:dPt>
          <c:dPt>
            <c:idx val="2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8829-AC44-BF52-F847A71358F5}"/>
              </c:ext>
            </c:extLst>
          </c:dPt>
          <c:dPt>
            <c:idx val="2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8829-AC44-BF52-F847A71358F5}"/>
              </c:ext>
            </c:extLst>
          </c:dPt>
          <c:dPt>
            <c:idx val="2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8829-AC44-BF52-F847A71358F5}"/>
              </c:ext>
            </c:extLst>
          </c:dPt>
          <c:dPt>
            <c:idx val="2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8829-AC44-BF52-F847A71358F5}"/>
              </c:ext>
            </c:extLst>
          </c:dPt>
          <c:cat>
            <c:numRef>
              <c:f>Planilha1!$A$2:$A$27</c:f>
              <c:numCache>
                <c:formatCode>General</c:formatCode>
                <c:ptCount val="26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</c:numCache>
            </c:numRef>
          </c:cat>
          <c:val>
            <c:numRef>
              <c:f>Planilha1!$D$2:$D$27</c:f>
              <c:numCache>
                <c:formatCode>General</c:formatCode>
                <c:ptCount val="2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0.02</c:v>
                </c:pt>
                <c:pt idx="22">
                  <c:v>0.04</c:v>
                </c:pt>
                <c:pt idx="23">
                  <c:v>0.06</c:v>
                </c:pt>
                <c:pt idx="24">
                  <c:v>0.08</c:v>
                </c:pt>
                <c:pt idx="25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833-401D-8BD0-9DD26ACD57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63684176"/>
        <c:axId val="163684736"/>
      </c:barChart>
      <c:catAx>
        <c:axId val="1636841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 sz="1400" b="1" dirty="0">
                    <a:solidFill>
                      <a:srgbClr val="595959"/>
                    </a:solidFill>
                  </a:rPr>
                  <a:t>Tempo de Contribuição</a:t>
                </a:r>
              </a:p>
            </c:rich>
          </c:tx>
          <c:layout>
            <c:manualLayout>
              <c:xMode val="edge"/>
              <c:yMode val="edge"/>
              <c:x val="2.5871679404316401E-2"/>
              <c:y val="0.9013519252856230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63684736"/>
        <c:crosses val="autoZero"/>
        <c:auto val="1"/>
        <c:lblAlgn val="ctr"/>
        <c:lblOffset val="100"/>
        <c:noMultiLvlLbl val="0"/>
      </c:catAx>
      <c:valAx>
        <c:axId val="163684736"/>
        <c:scaling>
          <c:orientation val="minMax"/>
          <c:max val="1.25"/>
          <c:min val="0"/>
        </c:scaling>
        <c:delete val="1"/>
        <c:axPos val="l"/>
        <c:numFmt formatCode="0%" sourceLinked="0"/>
        <c:majorTickMark val="none"/>
        <c:minorTickMark val="none"/>
        <c:tickLblPos val="none"/>
        <c:crossAx val="163684176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0.02026</cdr:x>
      <cdr:y>0.08747</cdr:y>
    </cdr:from>
    <cdr:to>
      <cdr:x>0.07466</cdr:x>
      <cdr:y>0.17277</cdr:y>
    </cdr:to>
    <cdr:sp macro="" textlink="">
      <cdr:nvSpPr>
        <cdr:cNvPr id="2" name="CaixaDeTexto 1">
          <a:extLst xmlns:a="http://schemas.openxmlformats.org/drawingml/2006/main">
            <a:ext uri="{FF2B5EF4-FFF2-40B4-BE49-F238E27FC236}">
              <a16:creationId xmlns:a16="http://schemas.microsoft.com/office/drawing/2014/main" xmlns="" id="{88F08DC8-848A-48D5-A5F6-E6A1ACAD4008}"/>
            </a:ext>
          </a:extLst>
        </cdr:cNvPr>
        <cdr:cNvSpPr txBox="1"/>
      </cdr:nvSpPr>
      <cdr:spPr>
        <a:xfrm xmlns:a="http://schemas.openxmlformats.org/drawingml/2006/main">
          <a:off x="219941" y="313983"/>
          <a:ext cx="590468" cy="3061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1" dirty="0">
              <a:solidFill>
                <a:srgbClr val="595959"/>
              </a:solidFill>
            </a:rPr>
            <a:t>60%</a:t>
          </a:r>
          <a:endParaRPr lang="pt-BR" sz="1600" b="1" dirty="0">
            <a:solidFill>
              <a:srgbClr val="595959"/>
            </a:solidFill>
          </a:endParaRPr>
        </a:p>
      </cdr:txBody>
    </cdr:sp>
  </cdr:relSizeAnchor>
  <cdr:relSizeAnchor xmlns:cdr="http://schemas.openxmlformats.org/drawingml/2006/chartDrawing">
    <cdr:from>
      <cdr:x>0.74637</cdr:x>
      <cdr:y>0.09245</cdr:y>
    </cdr:from>
    <cdr:to>
      <cdr:x>0.80425</cdr:x>
      <cdr:y>0.20294</cdr:y>
    </cdr:to>
    <cdr:sp macro="" textlink="">
      <cdr:nvSpPr>
        <cdr:cNvPr id="3" name="CaixaDeTexto 2">
          <a:extLst xmlns:a="http://schemas.openxmlformats.org/drawingml/2006/main">
            <a:ext uri="{FF2B5EF4-FFF2-40B4-BE49-F238E27FC236}">
              <a16:creationId xmlns:a16="http://schemas.microsoft.com/office/drawing/2014/main" xmlns="" id="{90A8E202-67E6-42B6-9F1B-7FC0E5968A3E}"/>
            </a:ext>
          </a:extLst>
        </cdr:cNvPr>
        <cdr:cNvSpPr txBox="1"/>
      </cdr:nvSpPr>
      <cdr:spPr>
        <a:xfrm xmlns:a="http://schemas.openxmlformats.org/drawingml/2006/main">
          <a:off x="8101281" y="331856"/>
          <a:ext cx="628240" cy="3966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1" dirty="0">
              <a:solidFill>
                <a:srgbClr val="595959"/>
              </a:solidFill>
            </a:rPr>
            <a:t>100%</a:t>
          </a:r>
          <a:endParaRPr lang="pt-BR" sz="1600" b="1" dirty="0">
            <a:solidFill>
              <a:srgbClr val="595959"/>
            </a:solidFill>
          </a:endParaRPr>
        </a:p>
      </cdr:txBody>
    </cdr:sp>
  </cdr:relSizeAnchor>
  <cdr:relSizeAnchor xmlns:cdr="http://schemas.openxmlformats.org/drawingml/2006/chartDrawing">
    <cdr:from>
      <cdr:x>0.20031</cdr:x>
      <cdr:y>0.08747</cdr:y>
    </cdr:from>
    <cdr:to>
      <cdr:x>0.25471</cdr:x>
      <cdr:y>0.17277</cdr:y>
    </cdr:to>
    <cdr:sp macro="" textlink="">
      <cdr:nvSpPr>
        <cdr:cNvPr id="4" name="CaixaDeTexto 3">
          <a:extLst xmlns:a="http://schemas.openxmlformats.org/drawingml/2006/main">
            <a:ext uri="{FF2B5EF4-FFF2-40B4-BE49-F238E27FC236}">
              <a16:creationId xmlns:a16="http://schemas.microsoft.com/office/drawing/2014/main" xmlns="" id="{88F08DC8-848A-48D5-A5F6-E6A1ACAD4008}"/>
            </a:ext>
          </a:extLst>
        </cdr:cNvPr>
        <cdr:cNvSpPr txBox="1"/>
      </cdr:nvSpPr>
      <cdr:spPr>
        <a:xfrm xmlns:a="http://schemas.openxmlformats.org/drawingml/2006/main">
          <a:off x="2174247" y="313983"/>
          <a:ext cx="590468" cy="3061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1" dirty="0">
              <a:solidFill>
                <a:srgbClr val="595959"/>
              </a:solidFill>
            </a:rPr>
            <a:t>7</a:t>
          </a:r>
          <a:r>
            <a:rPr lang="en-US" sz="1600" b="1" dirty="0" smtClean="0">
              <a:solidFill>
                <a:srgbClr val="595959"/>
              </a:solidFill>
            </a:rPr>
            <a:t>0</a:t>
          </a:r>
          <a:r>
            <a:rPr lang="en-US" sz="1600" b="1" dirty="0">
              <a:solidFill>
                <a:srgbClr val="595959"/>
              </a:solidFill>
            </a:rPr>
            <a:t>%</a:t>
          </a:r>
          <a:endParaRPr lang="pt-BR" sz="1600" b="1" dirty="0">
            <a:solidFill>
              <a:srgbClr val="595959"/>
            </a:solidFill>
          </a:endParaRPr>
        </a:p>
      </cdr:txBody>
    </cdr:sp>
  </cdr:relSizeAnchor>
  <cdr:relSizeAnchor xmlns:cdr="http://schemas.openxmlformats.org/drawingml/2006/chartDrawing">
    <cdr:from>
      <cdr:x>0.38412</cdr:x>
      <cdr:y>0.08747</cdr:y>
    </cdr:from>
    <cdr:to>
      <cdr:x>0.43852</cdr:x>
      <cdr:y>0.17277</cdr:y>
    </cdr:to>
    <cdr:sp macro="" textlink="">
      <cdr:nvSpPr>
        <cdr:cNvPr id="5" name="CaixaDeTexto 4">
          <a:extLst xmlns:a="http://schemas.openxmlformats.org/drawingml/2006/main">
            <a:ext uri="{FF2B5EF4-FFF2-40B4-BE49-F238E27FC236}">
              <a16:creationId xmlns:a16="http://schemas.microsoft.com/office/drawing/2014/main" xmlns="" id="{88F08DC8-848A-48D5-A5F6-E6A1ACAD4008}"/>
            </a:ext>
          </a:extLst>
        </cdr:cNvPr>
        <cdr:cNvSpPr txBox="1"/>
      </cdr:nvSpPr>
      <cdr:spPr>
        <a:xfrm xmlns:a="http://schemas.openxmlformats.org/drawingml/2006/main">
          <a:off x="4169283" y="313983"/>
          <a:ext cx="590468" cy="3061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1" dirty="0">
              <a:solidFill>
                <a:srgbClr val="595959"/>
              </a:solidFill>
            </a:rPr>
            <a:t>8</a:t>
          </a:r>
          <a:r>
            <a:rPr lang="en-US" sz="1600" b="1" dirty="0" smtClean="0">
              <a:solidFill>
                <a:srgbClr val="595959"/>
              </a:solidFill>
            </a:rPr>
            <a:t>0</a:t>
          </a:r>
          <a:r>
            <a:rPr lang="en-US" sz="1600" b="1" dirty="0">
              <a:solidFill>
                <a:srgbClr val="595959"/>
              </a:solidFill>
            </a:rPr>
            <a:t>%</a:t>
          </a:r>
          <a:endParaRPr lang="pt-BR" sz="1600" b="1" dirty="0">
            <a:solidFill>
              <a:srgbClr val="595959"/>
            </a:solidFill>
          </a:endParaRPr>
        </a:p>
      </cdr:txBody>
    </cdr:sp>
  </cdr:relSizeAnchor>
  <cdr:relSizeAnchor xmlns:cdr="http://schemas.openxmlformats.org/drawingml/2006/chartDrawing">
    <cdr:from>
      <cdr:x>0.56908</cdr:x>
      <cdr:y>0.08747</cdr:y>
    </cdr:from>
    <cdr:to>
      <cdr:x>0.62348</cdr:x>
      <cdr:y>0.17277</cdr:y>
    </cdr:to>
    <cdr:sp macro="" textlink="">
      <cdr:nvSpPr>
        <cdr:cNvPr id="6" name="CaixaDeTexto 5">
          <a:extLst xmlns:a="http://schemas.openxmlformats.org/drawingml/2006/main">
            <a:ext uri="{FF2B5EF4-FFF2-40B4-BE49-F238E27FC236}">
              <a16:creationId xmlns:a16="http://schemas.microsoft.com/office/drawing/2014/main" xmlns="" id="{88F08DC8-848A-48D5-A5F6-E6A1ACAD4008}"/>
            </a:ext>
          </a:extLst>
        </cdr:cNvPr>
        <cdr:cNvSpPr txBox="1"/>
      </cdr:nvSpPr>
      <cdr:spPr>
        <a:xfrm xmlns:a="http://schemas.openxmlformats.org/drawingml/2006/main">
          <a:off x="6176850" y="313983"/>
          <a:ext cx="590468" cy="3061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1" dirty="0">
              <a:solidFill>
                <a:srgbClr val="595959"/>
              </a:solidFill>
            </a:rPr>
            <a:t>9</a:t>
          </a:r>
          <a:r>
            <a:rPr lang="en-US" sz="1600" b="1" dirty="0" smtClean="0">
              <a:solidFill>
                <a:srgbClr val="595959"/>
              </a:solidFill>
            </a:rPr>
            <a:t>0</a:t>
          </a:r>
          <a:r>
            <a:rPr lang="en-US" sz="1600" b="1" dirty="0">
              <a:solidFill>
                <a:srgbClr val="595959"/>
              </a:solidFill>
            </a:rPr>
            <a:t>%</a:t>
          </a:r>
          <a:endParaRPr lang="pt-BR" sz="1600" b="1" dirty="0">
            <a:solidFill>
              <a:srgbClr val="595959"/>
            </a:solidFill>
          </a:endParaRPr>
        </a:p>
      </cdr:txBody>
    </cdr:sp>
  </cdr:relSizeAnchor>
  <cdr:relSizeAnchor xmlns:cdr="http://schemas.openxmlformats.org/drawingml/2006/chartDrawing">
    <cdr:from>
      <cdr:x>0.93358</cdr:x>
      <cdr:y>0.03223</cdr:y>
    </cdr:from>
    <cdr:to>
      <cdr:x>0.99146</cdr:x>
      <cdr:y>0.14272</cdr:y>
    </cdr:to>
    <cdr:sp macro="" textlink="">
      <cdr:nvSpPr>
        <cdr:cNvPr id="7" name="CaixaDeTexto 6">
          <a:extLst xmlns:a="http://schemas.openxmlformats.org/drawingml/2006/main">
            <a:ext uri="{FF2B5EF4-FFF2-40B4-BE49-F238E27FC236}">
              <a16:creationId xmlns:a16="http://schemas.microsoft.com/office/drawing/2014/main" xmlns="" id="{90A8E202-67E6-42B6-9F1B-7FC0E5968A3E}"/>
            </a:ext>
          </a:extLst>
        </cdr:cNvPr>
        <cdr:cNvSpPr txBox="1"/>
      </cdr:nvSpPr>
      <cdr:spPr>
        <a:xfrm xmlns:a="http://schemas.openxmlformats.org/drawingml/2006/main">
          <a:off x="10133214" y="115681"/>
          <a:ext cx="628240" cy="3966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1" dirty="0" smtClean="0">
              <a:solidFill>
                <a:srgbClr val="595959"/>
              </a:solidFill>
            </a:rPr>
            <a:t>110</a:t>
          </a:r>
          <a:r>
            <a:rPr lang="en-US" sz="1600" b="1" dirty="0">
              <a:solidFill>
                <a:srgbClr val="595959"/>
              </a:solidFill>
            </a:rPr>
            <a:t>%</a:t>
          </a:r>
          <a:endParaRPr lang="pt-BR" sz="1600" b="1" dirty="0">
            <a:solidFill>
              <a:srgbClr val="595959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0.02026</cdr:x>
      <cdr:y>0.08747</cdr:y>
    </cdr:from>
    <cdr:to>
      <cdr:x>0.07466</cdr:x>
      <cdr:y>0.17277</cdr:y>
    </cdr:to>
    <cdr:sp macro="" textlink="">
      <cdr:nvSpPr>
        <cdr:cNvPr id="2" name="CaixaDeTexto 1">
          <a:extLst xmlns:a="http://schemas.openxmlformats.org/drawingml/2006/main">
            <a:ext uri="{FF2B5EF4-FFF2-40B4-BE49-F238E27FC236}">
              <a16:creationId xmlns:a16="http://schemas.microsoft.com/office/drawing/2014/main" xmlns="" id="{88F08DC8-848A-48D5-A5F6-E6A1ACAD4008}"/>
            </a:ext>
          </a:extLst>
        </cdr:cNvPr>
        <cdr:cNvSpPr txBox="1"/>
      </cdr:nvSpPr>
      <cdr:spPr>
        <a:xfrm xmlns:a="http://schemas.openxmlformats.org/drawingml/2006/main">
          <a:off x="219941" y="313983"/>
          <a:ext cx="590468" cy="3061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1" dirty="0">
              <a:solidFill>
                <a:srgbClr val="595959"/>
              </a:solidFill>
            </a:rPr>
            <a:t>60%</a:t>
          </a:r>
          <a:endParaRPr lang="pt-BR" sz="1600" b="1" dirty="0">
            <a:solidFill>
              <a:srgbClr val="595959"/>
            </a:solidFill>
          </a:endParaRPr>
        </a:p>
      </cdr:txBody>
    </cdr:sp>
  </cdr:relSizeAnchor>
  <cdr:relSizeAnchor xmlns:cdr="http://schemas.openxmlformats.org/drawingml/2006/chartDrawing">
    <cdr:from>
      <cdr:x>0.74637</cdr:x>
      <cdr:y>0.09245</cdr:y>
    </cdr:from>
    <cdr:to>
      <cdr:x>0.80425</cdr:x>
      <cdr:y>0.20294</cdr:y>
    </cdr:to>
    <cdr:sp macro="" textlink="">
      <cdr:nvSpPr>
        <cdr:cNvPr id="3" name="CaixaDeTexto 2">
          <a:extLst xmlns:a="http://schemas.openxmlformats.org/drawingml/2006/main">
            <a:ext uri="{FF2B5EF4-FFF2-40B4-BE49-F238E27FC236}">
              <a16:creationId xmlns:a16="http://schemas.microsoft.com/office/drawing/2014/main" xmlns="" id="{90A8E202-67E6-42B6-9F1B-7FC0E5968A3E}"/>
            </a:ext>
          </a:extLst>
        </cdr:cNvPr>
        <cdr:cNvSpPr txBox="1"/>
      </cdr:nvSpPr>
      <cdr:spPr>
        <a:xfrm xmlns:a="http://schemas.openxmlformats.org/drawingml/2006/main">
          <a:off x="8101281" y="331856"/>
          <a:ext cx="628240" cy="3966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1" dirty="0">
              <a:solidFill>
                <a:srgbClr val="595959"/>
              </a:solidFill>
            </a:rPr>
            <a:t>100%</a:t>
          </a:r>
          <a:endParaRPr lang="pt-BR" sz="1600" b="1" dirty="0">
            <a:solidFill>
              <a:srgbClr val="595959"/>
            </a:solidFill>
          </a:endParaRPr>
        </a:p>
      </cdr:txBody>
    </cdr:sp>
  </cdr:relSizeAnchor>
  <cdr:relSizeAnchor xmlns:cdr="http://schemas.openxmlformats.org/drawingml/2006/chartDrawing">
    <cdr:from>
      <cdr:x>0.20031</cdr:x>
      <cdr:y>0.08747</cdr:y>
    </cdr:from>
    <cdr:to>
      <cdr:x>0.25471</cdr:x>
      <cdr:y>0.17277</cdr:y>
    </cdr:to>
    <cdr:sp macro="" textlink="">
      <cdr:nvSpPr>
        <cdr:cNvPr id="4" name="CaixaDeTexto 3">
          <a:extLst xmlns:a="http://schemas.openxmlformats.org/drawingml/2006/main">
            <a:ext uri="{FF2B5EF4-FFF2-40B4-BE49-F238E27FC236}">
              <a16:creationId xmlns:a16="http://schemas.microsoft.com/office/drawing/2014/main" xmlns="" id="{88F08DC8-848A-48D5-A5F6-E6A1ACAD4008}"/>
            </a:ext>
          </a:extLst>
        </cdr:cNvPr>
        <cdr:cNvSpPr txBox="1"/>
      </cdr:nvSpPr>
      <cdr:spPr>
        <a:xfrm xmlns:a="http://schemas.openxmlformats.org/drawingml/2006/main">
          <a:off x="2174247" y="313983"/>
          <a:ext cx="590468" cy="3061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1" dirty="0">
              <a:solidFill>
                <a:srgbClr val="595959"/>
              </a:solidFill>
            </a:rPr>
            <a:t>7</a:t>
          </a:r>
          <a:r>
            <a:rPr lang="en-US" sz="1600" b="1" dirty="0" smtClean="0">
              <a:solidFill>
                <a:srgbClr val="595959"/>
              </a:solidFill>
            </a:rPr>
            <a:t>0</a:t>
          </a:r>
          <a:r>
            <a:rPr lang="en-US" sz="1600" b="1" dirty="0">
              <a:solidFill>
                <a:srgbClr val="595959"/>
              </a:solidFill>
            </a:rPr>
            <a:t>%</a:t>
          </a:r>
          <a:endParaRPr lang="pt-BR" sz="1600" b="1" dirty="0">
            <a:solidFill>
              <a:srgbClr val="595959"/>
            </a:solidFill>
          </a:endParaRPr>
        </a:p>
      </cdr:txBody>
    </cdr:sp>
  </cdr:relSizeAnchor>
  <cdr:relSizeAnchor xmlns:cdr="http://schemas.openxmlformats.org/drawingml/2006/chartDrawing">
    <cdr:from>
      <cdr:x>0.38412</cdr:x>
      <cdr:y>0.08747</cdr:y>
    </cdr:from>
    <cdr:to>
      <cdr:x>0.43852</cdr:x>
      <cdr:y>0.17277</cdr:y>
    </cdr:to>
    <cdr:sp macro="" textlink="">
      <cdr:nvSpPr>
        <cdr:cNvPr id="5" name="CaixaDeTexto 4">
          <a:extLst xmlns:a="http://schemas.openxmlformats.org/drawingml/2006/main">
            <a:ext uri="{FF2B5EF4-FFF2-40B4-BE49-F238E27FC236}">
              <a16:creationId xmlns:a16="http://schemas.microsoft.com/office/drawing/2014/main" xmlns="" id="{88F08DC8-848A-48D5-A5F6-E6A1ACAD4008}"/>
            </a:ext>
          </a:extLst>
        </cdr:cNvPr>
        <cdr:cNvSpPr txBox="1"/>
      </cdr:nvSpPr>
      <cdr:spPr>
        <a:xfrm xmlns:a="http://schemas.openxmlformats.org/drawingml/2006/main">
          <a:off x="4169283" y="313983"/>
          <a:ext cx="590468" cy="3061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1" dirty="0">
              <a:solidFill>
                <a:srgbClr val="595959"/>
              </a:solidFill>
            </a:rPr>
            <a:t>8</a:t>
          </a:r>
          <a:r>
            <a:rPr lang="en-US" sz="1600" b="1" dirty="0" smtClean="0">
              <a:solidFill>
                <a:srgbClr val="595959"/>
              </a:solidFill>
            </a:rPr>
            <a:t>0</a:t>
          </a:r>
          <a:r>
            <a:rPr lang="en-US" sz="1600" b="1" dirty="0">
              <a:solidFill>
                <a:srgbClr val="595959"/>
              </a:solidFill>
            </a:rPr>
            <a:t>%</a:t>
          </a:r>
          <a:endParaRPr lang="pt-BR" sz="1600" b="1" dirty="0">
            <a:solidFill>
              <a:srgbClr val="595959"/>
            </a:solidFill>
          </a:endParaRPr>
        </a:p>
      </cdr:txBody>
    </cdr:sp>
  </cdr:relSizeAnchor>
  <cdr:relSizeAnchor xmlns:cdr="http://schemas.openxmlformats.org/drawingml/2006/chartDrawing">
    <cdr:from>
      <cdr:x>0.56908</cdr:x>
      <cdr:y>0.08747</cdr:y>
    </cdr:from>
    <cdr:to>
      <cdr:x>0.62348</cdr:x>
      <cdr:y>0.17277</cdr:y>
    </cdr:to>
    <cdr:sp macro="" textlink="">
      <cdr:nvSpPr>
        <cdr:cNvPr id="6" name="CaixaDeTexto 5">
          <a:extLst xmlns:a="http://schemas.openxmlformats.org/drawingml/2006/main">
            <a:ext uri="{FF2B5EF4-FFF2-40B4-BE49-F238E27FC236}">
              <a16:creationId xmlns:a16="http://schemas.microsoft.com/office/drawing/2014/main" xmlns="" id="{88F08DC8-848A-48D5-A5F6-E6A1ACAD4008}"/>
            </a:ext>
          </a:extLst>
        </cdr:cNvPr>
        <cdr:cNvSpPr txBox="1"/>
      </cdr:nvSpPr>
      <cdr:spPr>
        <a:xfrm xmlns:a="http://schemas.openxmlformats.org/drawingml/2006/main">
          <a:off x="6176850" y="313983"/>
          <a:ext cx="590468" cy="3061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1" dirty="0">
              <a:solidFill>
                <a:srgbClr val="595959"/>
              </a:solidFill>
            </a:rPr>
            <a:t>9</a:t>
          </a:r>
          <a:r>
            <a:rPr lang="en-US" sz="1600" b="1" dirty="0" smtClean="0">
              <a:solidFill>
                <a:srgbClr val="595959"/>
              </a:solidFill>
            </a:rPr>
            <a:t>0</a:t>
          </a:r>
          <a:r>
            <a:rPr lang="en-US" sz="1600" b="1" dirty="0">
              <a:solidFill>
                <a:srgbClr val="595959"/>
              </a:solidFill>
            </a:rPr>
            <a:t>%</a:t>
          </a:r>
          <a:endParaRPr lang="pt-BR" sz="1600" b="1" dirty="0">
            <a:solidFill>
              <a:srgbClr val="595959"/>
            </a:solidFill>
          </a:endParaRPr>
        </a:p>
      </cdr:txBody>
    </cdr:sp>
  </cdr:relSizeAnchor>
  <cdr:relSizeAnchor xmlns:cdr="http://schemas.openxmlformats.org/drawingml/2006/chartDrawing">
    <cdr:from>
      <cdr:x>0.93358</cdr:x>
      <cdr:y>0.03223</cdr:y>
    </cdr:from>
    <cdr:to>
      <cdr:x>0.99146</cdr:x>
      <cdr:y>0.14272</cdr:y>
    </cdr:to>
    <cdr:sp macro="" textlink="">
      <cdr:nvSpPr>
        <cdr:cNvPr id="7" name="CaixaDeTexto 6">
          <a:extLst xmlns:a="http://schemas.openxmlformats.org/drawingml/2006/main">
            <a:ext uri="{FF2B5EF4-FFF2-40B4-BE49-F238E27FC236}">
              <a16:creationId xmlns:a16="http://schemas.microsoft.com/office/drawing/2014/main" xmlns="" id="{90A8E202-67E6-42B6-9F1B-7FC0E5968A3E}"/>
            </a:ext>
          </a:extLst>
        </cdr:cNvPr>
        <cdr:cNvSpPr txBox="1"/>
      </cdr:nvSpPr>
      <cdr:spPr>
        <a:xfrm xmlns:a="http://schemas.openxmlformats.org/drawingml/2006/main">
          <a:off x="10133214" y="115681"/>
          <a:ext cx="628240" cy="3966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1" dirty="0" smtClean="0">
              <a:solidFill>
                <a:srgbClr val="595959"/>
              </a:solidFill>
            </a:rPr>
            <a:t>110</a:t>
          </a:r>
          <a:r>
            <a:rPr lang="en-US" sz="1600" b="1" dirty="0">
              <a:solidFill>
                <a:srgbClr val="595959"/>
              </a:solidFill>
            </a:rPr>
            <a:t>%</a:t>
          </a:r>
          <a:endParaRPr lang="pt-BR" sz="1600" b="1" dirty="0">
            <a:solidFill>
              <a:srgbClr val="595959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65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2694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0916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076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3996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509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003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2740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796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166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60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ADBB6-2528-464A-A307-139B018918C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671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image" Target="../media/image3.jpeg"/><Relationship Id="rId4" Type="http://schemas.openxmlformats.org/officeDocument/2006/relationships/chart" Target="../charts/char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mailto:atendimento.rpps@previdencia.gov.br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793376" y="1935892"/>
            <a:ext cx="108248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Aposentadorias / Cálculos: </a:t>
            </a:r>
          </a:p>
          <a:p>
            <a:pPr algn="ctr"/>
            <a:r>
              <a:rPr lang="pt-B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Regras de Transição e Regras Transitórias</a:t>
            </a:r>
            <a:endParaRPr lang="pt-B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089212" y="3167390"/>
            <a:ext cx="102466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PEC nº 06, de 2019 (Substitutivo do Relator na Comissão Especial)</a:t>
            </a:r>
            <a:endParaRPr lang="pt-BR" sz="2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983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GERAIS DOS RPPS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33080" y="2091451"/>
            <a:ext cx="105678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§ 7º O benefício de pensão por morte será concedido nos termos de lei do respectivo ente federativo, a qual tratará de forma diferenciada a hipótese de morte dos servidores de que trata o § 4º-B decorrente de agressão sofrida no exercício da função.</a:t>
            </a:r>
            <a:endParaRPr lang="pt-BR" sz="2800" dirty="0" smtClean="0"/>
          </a:p>
        </p:txBody>
      </p:sp>
      <p:sp>
        <p:nvSpPr>
          <p:cNvPr id="6" name="CaixaDeTexto 5"/>
          <p:cNvSpPr txBox="1"/>
          <p:nvPr/>
        </p:nvSpPr>
        <p:spPr>
          <a:xfrm>
            <a:off x="933079" y="2091451"/>
            <a:ext cx="105678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§ 7º O benefício de pensão por morte </a:t>
            </a:r>
            <a:r>
              <a:rPr lang="pt-BR" sz="2800" dirty="0">
                <a:solidFill>
                  <a:srgbClr val="FF0000"/>
                </a:solidFill>
              </a:rPr>
              <a:t>será concedido nos termos de lei do respectivo ente federativo</a:t>
            </a:r>
            <a:r>
              <a:rPr lang="pt-BR" sz="2800" dirty="0"/>
              <a:t>, a qual tratará de forma diferenciada a hipótese de morte dos servidores de que trata o § 4º-B decorrente de agressão sofrida no exercício da função.</a:t>
            </a:r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3847418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GERAIS DOS RPPS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86868" y="2037662"/>
            <a:ext cx="1056788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/>
              <a:t>§ 8º - Reajustamento;</a:t>
            </a:r>
          </a:p>
          <a:p>
            <a:pPr algn="just"/>
            <a:endParaRPr lang="pt-BR" sz="2800" dirty="0" smtClean="0"/>
          </a:p>
          <a:p>
            <a:pPr algn="just"/>
            <a:r>
              <a:rPr lang="pt-BR" sz="2800" dirty="0" smtClean="0"/>
              <a:t>§ 9º - Contagem reciproca (reforço da compensação previdenciária);</a:t>
            </a:r>
          </a:p>
          <a:p>
            <a:pPr algn="just"/>
            <a:endParaRPr lang="pt-BR" sz="2800" dirty="0" smtClean="0"/>
          </a:p>
          <a:p>
            <a:pPr algn="just"/>
            <a:r>
              <a:rPr lang="pt-BR" sz="2800" dirty="0" smtClean="0"/>
              <a:t>§ 10 - Tempo fictício;</a:t>
            </a:r>
          </a:p>
          <a:p>
            <a:pPr algn="just"/>
            <a:endParaRPr lang="pt-BR" sz="2800" dirty="0" smtClean="0"/>
          </a:p>
          <a:p>
            <a:pPr algn="just"/>
            <a:r>
              <a:rPr lang="pt-BR" sz="2800" dirty="0" smtClean="0"/>
              <a:t>§ 11 - Limite remuneratório (art. 37, XI);</a:t>
            </a:r>
          </a:p>
          <a:p>
            <a:pPr algn="just"/>
            <a:endParaRPr lang="pt-BR" sz="2800" dirty="0" smtClean="0"/>
          </a:p>
          <a:p>
            <a:pPr algn="just"/>
            <a:r>
              <a:rPr lang="pt-BR" sz="2800" dirty="0" smtClean="0"/>
              <a:t>§ 12 - Aplicação, no que couber, das regras do RGPS;</a:t>
            </a:r>
          </a:p>
        </p:txBody>
      </p:sp>
    </p:spTree>
    <p:extLst>
      <p:ext uri="{BB962C8B-B14F-4D97-AF65-F5344CB8AC3E}">
        <p14:creationId xmlns:p14="http://schemas.microsoft.com/office/powerpoint/2010/main" val="4171518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GERAIS DOS RPPS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46527" y="2252815"/>
            <a:ext cx="105678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§ 13. Aplica-se ao agente público ocupante, exclusivamente</a:t>
            </a:r>
            <a:r>
              <a:rPr lang="pt-BR" sz="2800" dirty="0" smtClean="0"/>
              <a:t>, de </a:t>
            </a:r>
            <a:r>
              <a:rPr lang="pt-BR" sz="2800" dirty="0"/>
              <a:t>cargo em comissão declarado em lei de livre nomeação </a:t>
            </a:r>
            <a:r>
              <a:rPr lang="pt-BR" sz="2800" dirty="0" smtClean="0"/>
              <a:t>e exoneração</a:t>
            </a:r>
            <a:r>
              <a:rPr lang="pt-BR" sz="2800" dirty="0"/>
              <a:t>, de outro cargo temporário, </a:t>
            </a:r>
            <a:r>
              <a:rPr lang="pt-BR" sz="2800" b="1" dirty="0">
                <a:solidFill>
                  <a:srgbClr val="FF0000"/>
                </a:solidFill>
              </a:rPr>
              <a:t>inclusive aos detentores </a:t>
            </a:r>
            <a:r>
              <a:rPr lang="pt-BR" sz="2800" b="1" dirty="0" smtClean="0">
                <a:solidFill>
                  <a:srgbClr val="FF0000"/>
                </a:solidFill>
              </a:rPr>
              <a:t>de mandato </a:t>
            </a:r>
            <a:r>
              <a:rPr lang="pt-BR" sz="2800" b="1" dirty="0">
                <a:solidFill>
                  <a:srgbClr val="FF0000"/>
                </a:solidFill>
              </a:rPr>
              <a:t>eletivo, </a:t>
            </a:r>
            <a:r>
              <a:rPr lang="pt-BR" sz="2800" dirty="0"/>
              <a:t>ou de emprego público, o Regime Geral de </a:t>
            </a:r>
            <a:r>
              <a:rPr lang="pt-BR" sz="2800" dirty="0" smtClean="0"/>
              <a:t>Previdência Social</a:t>
            </a:r>
            <a:r>
              <a:rPr lang="pt-B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756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GERAIS DOS RPPS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46527" y="2252815"/>
            <a:ext cx="1056788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§ 14. A União, os Estados, o Distrito Federal e os Municípios </a:t>
            </a:r>
            <a:r>
              <a:rPr lang="pt-BR" sz="2800" b="1" dirty="0">
                <a:solidFill>
                  <a:srgbClr val="FF0000"/>
                </a:solidFill>
              </a:rPr>
              <a:t>instituirão</a:t>
            </a:r>
            <a:r>
              <a:rPr lang="pt-BR" sz="2800" dirty="0"/>
              <a:t>, por lei de iniciativa do respectivo Poder Executivo, regime de previdência complementar para servidores públicos ocupantes de cargo efetivo, observado o limite máximo dos benefícios do Regime Geral de Previdência Social para o valor das aposentadorias e das pensões em regime próprio de previdência social, ressalvado o disposto no § 16.</a:t>
            </a:r>
          </a:p>
        </p:txBody>
      </p:sp>
    </p:spTree>
    <p:extLst>
      <p:ext uri="{BB962C8B-B14F-4D97-AF65-F5344CB8AC3E}">
        <p14:creationId xmlns:p14="http://schemas.microsoft.com/office/powerpoint/2010/main" val="1253199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GERAIS DOS RPPS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46527" y="2252815"/>
            <a:ext cx="1056788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§ </a:t>
            </a:r>
            <a:r>
              <a:rPr lang="pt-BR" sz="2800" dirty="0" smtClean="0"/>
              <a:t>15 - Plano benefícios na modalidade contribuição definida e ofertado por meio de entidade aberta ou fechada de previdência complementar; 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dirty="0" smtClean="0"/>
              <a:t>§ 16 - Somente mediante opção poderá ser aplicado o regime de previdência complementar ao servidor que tenha 	ingressado antes da implementação;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000157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GERAIS DOS RPPS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46527" y="2252815"/>
            <a:ext cx="105678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§ 17. Os critérios de atualização dos valores de </a:t>
            </a:r>
            <a:r>
              <a:rPr lang="pt-BR" sz="2800" dirty="0" smtClean="0"/>
              <a:t>remuneração utilizados </a:t>
            </a:r>
            <a:r>
              <a:rPr lang="pt-BR" sz="2800" dirty="0"/>
              <a:t>para cálculo de benefício no âmbito de regime próprio </a:t>
            </a:r>
            <a:r>
              <a:rPr lang="pt-BR" sz="2800" dirty="0" smtClean="0"/>
              <a:t>de previdência </a:t>
            </a:r>
            <a:r>
              <a:rPr lang="pt-BR" sz="2800" dirty="0"/>
              <a:t>social serão definidos em lei do respectivo ente federativo.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951010" y="2257298"/>
            <a:ext cx="105678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§ 17. Os critérios de atualização dos valores de </a:t>
            </a:r>
            <a:r>
              <a:rPr lang="pt-BR" sz="2800" dirty="0" smtClean="0"/>
              <a:t>remuneração utilizados </a:t>
            </a:r>
            <a:r>
              <a:rPr lang="pt-BR" sz="2800" dirty="0"/>
              <a:t>para cálculo de benefício no âmbito de regime próprio </a:t>
            </a:r>
            <a:r>
              <a:rPr lang="pt-BR" sz="2800" dirty="0" smtClean="0"/>
              <a:t>de previdência </a:t>
            </a:r>
            <a:r>
              <a:rPr lang="pt-BR" sz="2800" dirty="0"/>
              <a:t>social </a:t>
            </a:r>
            <a:r>
              <a:rPr lang="pt-BR" sz="2800" dirty="0">
                <a:solidFill>
                  <a:srgbClr val="FF0000"/>
                </a:solidFill>
              </a:rPr>
              <a:t>serão definidos em lei do respectivo ente federativo</a:t>
            </a:r>
            <a:r>
              <a:rPr lang="pt-B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061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GERAIS DOS RPPS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812056" y="2024215"/>
            <a:ext cx="1056788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§ 18. Incidirá contribuição sobre os proventos de aposentadorias e pensões concedidas por regime próprio de previdência social que superem o limite máximo estabelecido para os benefícios do Regime Geral de Previdência Social e, se demonstrado deficit atuarial do respectivo regime, na forma da lei complementar de que trata o § 22, a contribuição alcançará inclusive os valores que superem um salário mínimo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816539" y="2028698"/>
            <a:ext cx="1056788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§ 18. Incidirá contribuição sobre os proventos de aposentadorias e pensões concedidas por regime próprio de previdência social </a:t>
            </a:r>
            <a:r>
              <a:rPr lang="pt-BR" sz="2800" dirty="0">
                <a:solidFill>
                  <a:srgbClr val="FF0000"/>
                </a:solidFill>
              </a:rPr>
              <a:t>que superem o limite máximo estabelecido para os benefícios do Regime Geral de Previdência Social</a:t>
            </a:r>
            <a:r>
              <a:rPr lang="pt-BR" sz="2800" dirty="0"/>
              <a:t> e, se demonstrado deficit atuarial do respectivo regime, na forma da lei complementar de que trata o § 22, a contribuição alcançará inclusive os valores que superem um salário mínimo</a:t>
            </a:r>
          </a:p>
        </p:txBody>
      </p:sp>
    </p:spTree>
    <p:extLst>
      <p:ext uri="{BB962C8B-B14F-4D97-AF65-F5344CB8AC3E}">
        <p14:creationId xmlns:p14="http://schemas.microsoft.com/office/powerpoint/2010/main" val="278649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GERAIS DOS RPPS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812056" y="2024215"/>
            <a:ext cx="1056788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§ 19. Observados critérios a serem estabelecidos em lei </a:t>
            </a:r>
            <a:r>
              <a:rPr lang="pt-BR" sz="2800" dirty="0" smtClean="0"/>
              <a:t>do respectivo </a:t>
            </a:r>
            <a:r>
              <a:rPr lang="pt-BR" sz="2800" dirty="0"/>
              <a:t>ente federativo, o servidor titular de cargo efetivo que </a:t>
            </a:r>
            <a:r>
              <a:rPr lang="pt-BR" sz="2800" dirty="0" smtClean="0"/>
              <a:t>tenha completado </a:t>
            </a:r>
            <a:r>
              <a:rPr lang="pt-BR" sz="2800" dirty="0"/>
              <a:t>as exigências para a aposentadoria voluntária e que </a:t>
            </a:r>
            <a:r>
              <a:rPr lang="pt-BR" sz="2800" dirty="0" smtClean="0"/>
              <a:t>opte por </a:t>
            </a:r>
            <a:r>
              <a:rPr lang="pt-BR" sz="2800" dirty="0"/>
              <a:t>permanecer em atividade poderá fazer jus a um abono </a:t>
            </a:r>
            <a:r>
              <a:rPr lang="pt-BR" sz="2800" dirty="0" smtClean="0"/>
              <a:t>de permanência </a:t>
            </a:r>
            <a:r>
              <a:rPr lang="pt-BR" sz="2800" dirty="0"/>
              <a:t>equivalente, no máximo, ao valor da sua </a:t>
            </a:r>
            <a:r>
              <a:rPr lang="pt-BR" sz="2800" dirty="0" smtClean="0"/>
              <a:t>contribuição previdenciária</a:t>
            </a:r>
            <a:r>
              <a:rPr lang="pt-BR" sz="2800" dirty="0"/>
              <a:t>, até completar a idade para aposentadoria compulsória.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816539" y="2028698"/>
            <a:ext cx="1056788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§ 19. Observados critérios a serem estabelecidos em lei </a:t>
            </a:r>
            <a:r>
              <a:rPr lang="pt-BR" sz="2800" dirty="0" smtClean="0"/>
              <a:t>do respectivo </a:t>
            </a:r>
            <a:r>
              <a:rPr lang="pt-BR" sz="2800" dirty="0"/>
              <a:t>ente federativo, o servidor titular de cargo efetivo que </a:t>
            </a:r>
            <a:r>
              <a:rPr lang="pt-BR" sz="2800" dirty="0" smtClean="0"/>
              <a:t>tenha completado </a:t>
            </a:r>
            <a:r>
              <a:rPr lang="pt-BR" sz="2800" dirty="0"/>
              <a:t>as exigências para a aposentadoria voluntária e que </a:t>
            </a:r>
            <a:r>
              <a:rPr lang="pt-BR" sz="2800" dirty="0" smtClean="0"/>
              <a:t>opte por </a:t>
            </a:r>
            <a:r>
              <a:rPr lang="pt-BR" sz="2800" dirty="0"/>
              <a:t>permanecer em atividade </a:t>
            </a:r>
            <a:r>
              <a:rPr lang="pt-BR" sz="2800" dirty="0">
                <a:solidFill>
                  <a:srgbClr val="FF0000"/>
                </a:solidFill>
              </a:rPr>
              <a:t>poderá fazer jus a um abono </a:t>
            </a:r>
            <a:r>
              <a:rPr lang="pt-BR" sz="2800" dirty="0" smtClean="0">
                <a:solidFill>
                  <a:srgbClr val="FF0000"/>
                </a:solidFill>
              </a:rPr>
              <a:t>de permanência </a:t>
            </a:r>
            <a:r>
              <a:rPr lang="pt-BR" sz="2800" dirty="0">
                <a:solidFill>
                  <a:srgbClr val="FF0000"/>
                </a:solidFill>
              </a:rPr>
              <a:t>equivalente, no máximo</a:t>
            </a:r>
            <a:r>
              <a:rPr lang="pt-BR" sz="2800" dirty="0"/>
              <a:t>, ao valor da sua </a:t>
            </a:r>
            <a:r>
              <a:rPr lang="pt-BR" sz="2800" dirty="0" smtClean="0"/>
              <a:t>contribuição previdenciária</a:t>
            </a:r>
            <a:r>
              <a:rPr lang="pt-BR" sz="2800" dirty="0"/>
              <a:t>, até completar a idade para aposentadoria compulsória.</a:t>
            </a:r>
          </a:p>
        </p:txBody>
      </p:sp>
    </p:spTree>
    <p:extLst>
      <p:ext uri="{BB962C8B-B14F-4D97-AF65-F5344CB8AC3E}">
        <p14:creationId xmlns:p14="http://schemas.microsoft.com/office/powerpoint/2010/main" val="4098598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GERAIS DOS RPPS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812056" y="2024215"/>
            <a:ext cx="1056788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§ 20. Fica vedada a existência de mais de um regime próprio de previdência social e de mais de um órgão ou entidade gestora deste regime em cada ente federativo, </a:t>
            </a:r>
            <a:r>
              <a:rPr lang="pt-BR" sz="2800" b="1" dirty="0">
                <a:solidFill>
                  <a:srgbClr val="FF0000"/>
                </a:solidFill>
              </a:rPr>
              <a:t>abrangidos todos os poderes, os órgãos e as entidades autárquicas e fundacionais</a:t>
            </a:r>
            <a:r>
              <a:rPr lang="pt-BR" sz="2800" dirty="0"/>
              <a:t>, que serão responsáveis pelo seu financiamento, observados os critérios, os parâmetros e a natureza jurídica definidos na lei complementar de que trata o § 22.</a:t>
            </a:r>
          </a:p>
        </p:txBody>
      </p:sp>
    </p:spTree>
    <p:extLst>
      <p:ext uri="{BB962C8B-B14F-4D97-AF65-F5344CB8AC3E}">
        <p14:creationId xmlns:p14="http://schemas.microsoft.com/office/powerpoint/2010/main" val="361990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GERAIS DOS RPPS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812056" y="2024215"/>
            <a:ext cx="105678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§ 22. Vedada a instituição de novos regimes próprios de previdência social, lei complementar federal estabelecerá, para os que já existam, normas gerais de organização, de funcionamento e de responsabilidade em sua gestão, dispondo, entre outros aspectos, sobre: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816539" y="2028698"/>
            <a:ext cx="105678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§ 22. </a:t>
            </a:r>
            <a:r>
              <a:rPr lang="pt-BR" sz="2800" dirty="0">
                <a:solidFill>
                  <a:srgbClr val="FF0000"/>
                </a:solidFill>
              </a:rPr>
              <a:t>Vedada a instituição de novos regimes próprios de previdência social</a:t>
            </a:r>
            <a:r>
              <a:rPr lang="pt-BR" sz="2800" dirty="0"/>
              <a:t>, lei complementar federal estabelecerá, para os que já existam, normas gerais de organização, de funcionamento e de responsabilidade em sua gestão, dispondo, entre outros aspectos, sobre: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821022" y="2019734"/>
            <a:ext cx="105678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§ 22. Vedada a instituição de novos regimes próprios de previdência social, lei complementar federal estabelecerá, para os que já existam, </a:t>
            </a:r>
            <a:r>
              <a:rPr lang="pt-BR" sz="2800" dirty="0">
                <a:solidFill>
                  <a:srgbClr val="FF0000"/>
                </a:solidFill>
              </a:rPr>
              <a:t>normas gerais de organização, de funcionamento e de responsabilidade em sua gestão</a:t>
            </a:r>
            <a:r>
              <a:rPr lang="pt-BR" sz="2800" dirty="0"/>
              <a:t>, dispondo, entre outros aspectos, sobre: </a:t>
            </a:r>
          </a:p>
        </p:txBody>
      </p:sp>
    </p:spTree>
    <p:extLst>
      <p:ext uri="{BB962C8B-B14F-4D97-AF65-F5344CB8AC3E}">
        <p14:creationId xmlns:p14="http://schemas.microsoft.com/office/powerpoint/2010/main" val="2403447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532721" y="974473"/>
            <a:ext cx="5004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NOVA PREVIDÊNCIA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16" name="Seta para a direita listrada 15"/>
          <p:cNvSpPr/>
          <p:nvPr/>
        </p:nvSpPr>
        <p:spPr>
          <a:xfrm>
            <a:off x="322730" y="2595282"/>
            <a:ext cx="3724836" cy="1828800"/>
          </a:xfrm>
          <a:prstGeom prst="stripedRightArrow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Seta para a direita listrada 16"/>
          <p:cNvSpPr/>
          <p:nvPr/>
        </p:nvSpPr>
        <p:spPr>
          <a:xfrm>
            <a:off x="4445816" y="2595280"/>
            <a:ext cx="3685515" cy="1828800"/>
          </a:xfrm>
          <a:prstGeom prst="stripedRightArrow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Seta para a direita listrada 17"/>
          <p:cNvSpPr/>
          <p:nvPr/>
        </p:nvSpPr>
        <p:spPr>
          <a:xfrm>
            <a:off x="8296837" y="2610669"/>
            <a:ext cx="3705846" cy="1828800"/>
          </a:xfrm>
          <a:prstGeom prst="stripedRightArrow">
            <a:avLst/>
          </a:prstGeom>
          <a:gradFill flip="none" rotWithShape="1">
            <a:gsLst>
              <a:gs pos="0">
                <a:schemeClr val="accent6">
                  <a:lumMod val="75000"/>
                  <a:shade val="30000"/>
                  <a:satMod val="115000"/>
                </a:schemeClr>
              </a:gs>
              <a:gs pos="5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lumMod val="75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CaixaDeTexto 19"/>
          <p:cNvSpPr txBox="1"/>
          <p:nvPr/>
        </p:nvSpPr>
        <p:spPr>
          <a:xfrm>
            <a:off x="532721" y="3278848"/>
            <a:ext cx="339522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6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Regras Gerais dos RPPS</a:t>
            </a:r>
            <a:endParaRPr lang="pt-BR" sz="26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4836925" y="3278848"/>
            <a:ext cx="290329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600" b="1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Regras de Transição</a:t>
            </a:r>
            <a:endParaRPr lang="pt-BR" sz="2600" b="1" dirty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8755692" y="3278848"/>
            <a:ext cx="278813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600" b="1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Regras Transitórias</a:t>
            </a:r>
            <a:endParaRPr lang="pt-BR" sz="2600" b="1" dirty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66316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20" grpId="0"/>
      <p:bldP spid="21" grpId="0"/>
      <p:bldP spid="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GERAIS DOS RPPS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812056" y="2024215"/>
            <a:ext cx="1056788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I - requisitos para sua extinção; </a:t>
            </a:r>
            <a:endParaRPr lang="pt-BR" sz="2800" dirty="0" smtClean="0"/>
          </a:p>
          <a:p>
            <a:pPr algn="just"/>
            <a:r>
              <a:rPr lang="pt-BR" sz="2800" dirty="0" smtClean="0"/>
              <a:t>II </a:t>
            </a:r>
            <a:r>
              <a:rPr lang="pt-BR" sz="2800" dirty="0"/>
              <a:t>- modelo de apuração dos compromissos e seu financiamento, de arrecadação, de aplicação e de utilização dos recursos; </a:t>
            </a:r>
            <a:endParaRPr lang="pt-BR" sz="2800" dirty="0" smtClean="0"/>
          </a:p>
          <a:p>
            <a:pPr algn="just"/>
            <a:r>
              <a:rPr lang="pt-BR" sz="2800" dirty="0" smtClean="0"/>
              <a:t>III </a:t>
            </a:r>
            <a:r>
              <a:rPr lang="pt-BR" sz="2800" dirty="0"/>
              <a:t>- fiscalização pela União e controle externo e social; </a:t>
            </a:r>
            <a:endParaRPr lang="pt-BR" sz="2800" dirty="0" smtClean="0"/>
          </a:p>
          <a:p>
            <a:pPr algn="just"/>
            <a:r>
              <a:rPr lang="pt-BR" sz="2800" dirty="0" smtClean="0"/>
              <a:t>IV </a:t>
            </a:r>
            <a:r>
              <a:rPr lang="pt-BR" sz="2800" dirty="0"/>
              <a:t>- definição de equilíbrio financeiro e atuarial</a:t>
            </a:r>
            <a:r>
              <a:rPr lang="pt-BR" sz="2800" dirty="0" smtClean="0"/>
              <a:t>;</a:t>
            </a:r>
          </a:p>
          <a:p>
            <a:pPr algn="just"/>
            <a:r>
              <a:rPr lang="pt-BR" sz="2800" dirty="0"/>
              <a:t>V - condições para instituição do fundo com finalidade previdenciária de que trata o art. 249 e para vinculação a ele dos recursos provenientes de contribuições e dos bens, direitos e ativos de qualquer natureza;</a:t>
            </a:r>
          </a:p>
        </p:txBody>
      </p:sp>
    </p:spTree>
    <p:extLst>
      <p:ext uri="{BB962C8B-B14F-4D97-AF65-F5344CB8AC3E}">
        <p14:creationId xmlns:p14="http://schemas.microsoft.com/office/powerpoint/2010/main" val="359415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GERAIS DOS RPPS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812056" y="2024215"/>
            <a:ext cx="1056788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VI - medidas de prevenção, identificação e tratamento de riscos atuariais; </a:t>
            </a:r>
            <a:endParaRPr lang="pt-BR" sz="2800" dirty="0" smtClean="0"/>
          </a:p>
          <a:p>
            <a:pPr algn="just"/>
            <a:r>
              <a:rPr lang="pt-BR" sz="2800" dirty="0" smtClean="0"/>
              <a:t>VII </a:t>
            </a:r>
            <a:r>
              <a:rPr lang="pt-BR" sz="2800" dirty="0"/>
              <a:t>- mecanismos de equacionamento do deficit atuarial e de tratamento de eventual </a:t>
            </a:r>
            <a:r>
              <a:rPr lang="pt-BR" sz="2800" dirty="0" err="1"/>
              <a:t>superavit</a:t>
            </a:r>
            <a:r>
              <a:rPr lang="pt-BR" sz="2800" dirty="0"/>
              <a:t>; </a:t>
            </a:r>
            <a:endParaRPr lang="pt-BR" sz="2800" dirty="0" smtClean="0"/>
          </a:p>
          <a:p>
            <a:pPr algn="just"/>
            <a:r>
              <a:rPr lang="pt-BR" sz="2800" dirty="0" smtClean="0"/>
              <a:t>VIII </a:t>
            </a:r>
            <a:r>
              <a:rPr lang="pt-BR" sz="2800" dirty="0"/>
              <a:t>- estruturação, organização e natureza jurídica do órgão ou entidade gestora do regime, observados os princípios relacionados com governança, controle interno e transparência;</a:t>
            </a:r>
          </a:p>
        </p:txBody>
      </p:sp>
    </p:spTree>
    <p:extLst>
      <p:ext uri="{BB962C8B-B14F-4D97-AF65-F5344CB8AC3E}">
        <p14:creationId xmlns:p14="http://schemas.microsoft.com/office/powerpoint/2010/main" val="4285199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GERAIS DOS RPPS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812056" y="2024215"/>
            <a:ext cx="1056788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IX - condições e hipóteses para responsabilização </a:t>
            </a:r>
            <a:r>
              <a:rPr lang="pt-BR" sz="2800" dirty="0" smtClean="0"/>
              <a:t>daqueles que </a:t>
            </a:r>
            <a:r>
              <a:rPr lang="pt-BR" sz="2800" dirty="0"/>
              <a:t>desempenhem atribuições relacionadas, direta ou indiretamente</a:t>
            </a:r>
            <a:r>
              <a:rPr lang="pt-BR" sz="2800" dirty="0" smtClean="0"/>
              <a:t>, com </a:t>
            </a:r>
            <a:r>
              <a:rPr lang="pt-BR" sz="2800" dirty="0"/>
              <a:t>a gestão do regime;</a:t>
            </a:r>
          </a:p>
          <a:p>
            <a:pPr algn="just"/>
            <a:r>
              <a:rPr lang="pt-BR" sz="2800" dirty="0"/>
              <a:t>X - condições para adesão a consórcio público;</a:t>
            </a:r>
          </a:p>
          <a:p>
            <a:pPr algn="just"/>
            <a:r>
              <a:rPr lang="pt-BR" sz="2800" dirty="0"/>
              <a:t>XI - parâmetros para apuração da base de cálculo </a:t>
            </a:r>
            <a:r>
              <a:rPr lang="pt-BR" sz="2800" dirty="0" smtClean="0"/>
              <a:t>e definição </a:t>
            </a:r>
            <a:r>
              <a:rPr lang="pt-BR" sz="2800" dirty="0"/>
              <a:t>de alíquota de contribuição do ente federativo, dos </a:t>
            </a:r>
            <a:r>
              <a:rPr lang="pt-BR" sz="2800" dirty="0" smtClean="0"/>
              <a:t>servidores ativos</a:t>
            </a:r>
            <a:r>
              <a:rPr lang="pt-BR" sz="2800" dirty="0"/>
              <a:t>, dos aposentados e dos pensionistas.</a:t>
            </a:r>
          </a:p>
        </p:txBody>
      </p:sp>
    </p:spTree>
    <p:extLst>
      <p:ext uri="{BB962C8B-B14F-4D97-AF65-F5344CB8AC3E}">
        <p14:creationId xmlns:p14="http://schemas.microsoft.com/office/powerpoint/2010/main" val="326866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GERAIS DOS RPPS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812056" y="2024215"/>
            <a:ext cx="1056788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/>
              <a:t>Art. 167. ................................................................................. </a:t>
            </a:r>
          </a:p>
          <a:p>
            <a:pPr algn="just"/>
            <a:r>
              <a:rPr lang="pt-BR" sz="2800" dirty="0" smtClean="0"/>
              <a:t>XII </a:t>
            </a:r>
            <a:r>
              <a:rPr lang="pt-BR" sz="2800" dirty="0"/>
              <a:t>- na forma estabelecida na lei complementar de que trata o § 22 do art. 40, a </a:t>
            </a:r>
            <a:r>
              <a:rPr lang="pt-BR" sz="2800" b="1" dirty="0"/>
              <a:t>utilização de recursos de regime próprio de previdência social</a:t>
            </a:r>
            <a:r>
              <a:rPr lang="pt-BR" sz="2800" dirty="0"/>
              <a:t>, incluídos os valores integrantes dos fundos previstos no art. 249, </a:t>
            </a:r>
            <a:r>
              <a:rPr lang="pt-BR" sz="2800" b="1" dirty="0"/>
              <a:t>para a realização de despesas distintas do pagamento dos benefícios previdenciários do respectivo fundo vinculado àquele regime e das despesas necessárias à sua organização e ao seu funcionamento</a:t>
            </a:r>
            <a:r>
              <a:rPr lang="pt-BR" sz="28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266993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GERAIS DOS RPPS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812056" y="2024215"/>
            <a:ext cx="1056788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XIII - a transferência voluntária de recursos pela União, a concessão de avais, as garantias e as subvenções pela União e a concessão de empréstimos e de financiamentos por instituições financeiras federais aos Estados, ao Distrito Federal e aos Municípios </a:t>
            </a:r>
            <a:r>
              <a:rPr lang="pt-BR" sz="2800" b="1" dirty="0"/>
              <a:t>na hipótese de descumprimento das regras gerais de organização e de funcionamento de regime próprio de previdência social</a:t>
            </a:r>
            <a:r>
              <a:rPr lang="pt-BR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67135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657600" y="3610097"/>
            <a:ext cx="84313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6000" b="1" dirty="0" smtClean="0">
                <a:cs typeface="Arial" panose="020B0604020202020204" pitchFamily="34" charset="0"/>
              </a:rPr>
              <a:t>DIREITO ADQUIRIDO</a:t>
            </a:r>
            <a:endParaRPr lang="pt-BR" sz="60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65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894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DIREITO ADQUIRIDO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812056" y="1983874"/>
            <a:ext cx="1056788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Art. 3º A concessão de aposentadoria ao servidor público </a:t>
            </a:r>
            <a:r>
              <a:rPr lang="pt-BR" sz="2800" dirty="0" smtClean="0"/>
              <a:t>federal vinculado </a:t>
            </a:r>
            <a:r>
              <a:rPr lang="pt-BR" sz="2800" dirty="0"/>
              <a:t>a regime próprio de previdência social e ao segurado do Regime Geral </a:t>
            </a:r>
            <a:r>
              <a:rPr lang="pt-BR" sz="2800" dirty="0" smtClean="0"/>
              <a:t>de Previdência </a:t>
            </a:r>
            <a:r>
              <a:rPr lang="pt-BR" sz="2800" dirty="0"/>
              <a:t>Social e de pensão por morte aos respectivos dependentes </a:t>
            </a:r>
            <a:r>
              <a:rPr lang="pt-BR" sz="2800" b="1" dirty="0"/>
              <a:t>será assegurada, </a:t>
            </a:r>
            <a:r>
              <a:rPr lang="pt-BR" sz="3200" b="1" dirty="0" smtClean="0">
                <a:solidFill>
                  <a:srgbClr val="FF0000"/>
                </a:solidFill>
              </a:rPr>
              <a:t>a qualquer </a:t>
            </a:r>
            <a:r>
              <a:rPr lang="pt-BR" sz="3200" b="1" dirty="0">
                <a:solidFill>
                  <a:srgbClr val="FF0000"/>
                </a:solidFill>
              </a:rPr>
              <a:t>tempo</a:t>
            </a:r>
            <a:r>
              <a:rPr lang="pt-BR" sz="2800" b="1" dirty="0"/>
              <a:t>, desde que tenham sido cumpridos os requisitos para obtenção </a:t>
            </a:r>
            <a:r>
              <a:rPr lang="pt-BR" sz="2800" b="1" dirty="0" smtClean="0"/>
              <a:t>destes benefícios </a:t>
            </a:r>
            <a:r>
              <a:rPr lang="pt-BR" sz="2800" b="1" u="sng" dirty="0"/>
              <a:t>até</a:t>
            </a:r>
            <a:r>
              <a:rPr lang="pt-BR" sz="2800" b="1" dirty="0"/>
              <a:t> a data de entrada em vigor desta Emenda Constitucional</a:t>
            </a:r>
            <a:r>
              <a:rPr lang="pt-BR" sz="2800" dirty="0"/>
              <a:t>, observados </a:t>
            </a:r>
            <a:r>
              <a:rPr lang="pt-BR" sz="2800" dirty="0" smtClean="0"/>
              <a:t>os critérios </a:t>
            </a:r>
            <a:r>
              <a:rPr lang="pt-BR" sz="2800" dirty="0"/>
              <a:t>da legislação vigente na data em que foram atendidos os requisitos para </a:t>
            </a:r>
            <a:r>
              <a:rPr lang="pt-BR" sz="2800" dirty="0" smtClean="0"/>
              <a:t>a concessão </a:t>
            </a:r>
            <a:r>
              <a:rPr lang="pt-BR" sz="2800" dirty="0"/>
              <a:t>da aposentadoria ou da pensão por morte.</a:t>
            </a:r>
          </a:p>
        </p:txBody>
      </p:sp>
    </p:spTree>
    <p:extLst>
      <p:ext uri="{BB962C8B-B14F-4D97-AF65-F5344CB8AC3E}">
        <p14:creationId xmlns:p14="http://schemas.microsoft.com/office/powerpoint/2010/main" val="2282315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657600" y="3610097"/>
            <a:ext cx="84313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6000" b="1" dirty="0" smtClean="0">
                <a:cs typeface="Arial" panose="020B0604020202020204" pitchFamily="34" charset="0"/>
              </a:rPr>
              <a:t>REGRAS TRANSITÓRIAS</a:t>
            </a:r>
            <a:endParaRPr lang="pt-BR" sz="60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64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TRANSITÓRIAS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979552" y="1490038"/>
            <a:ext cx="8097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REGRAS GERAIS DOS RRPS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812056" y="2410073"/>
            <a:ext cx="105678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Art. 9º Até que entre em vigor lei complementar que discipline o § 22 do art. 40 da Constituição Federal, </a:t>
            </a:r>
            <a:r>
              <a:rPr lang="pt-BR" sz="2800" b="1" dirty="0"/>
              <a:t>aplicam-se aos regimes próprios de previdência social o disposto na Lei nº 9.717, de 27 de novembro de 1998</a:t>
            </a:r>
            <a:r>
              <a:rPr lang="pt-BR" sz="2800" dirty="0"/>
              <a:t> e o disposto neste artigo.</a:t>
            </a:r>
          </a:p>
        </p:txBody>
      </p:sp>
    </p:spTree>
    <p:extLst>
      <p:ext uri="{BB962C8B-B14F-4D97-AF65-F5344CB8AC3E}">
        <p14:creationId xmlns:p14="http://schemas.microsoft.com/office/powerpoint/2010/main" val="271505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TRANSITÓRIAS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979552" y="1490038"/>
            <a:ext cx="8097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REGRAS GERAIS DOS RRPS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812056" y="2410073"/>
            <a:ext cx="10567887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§ 1º O equilíbrio financeiro e atuarial do regime próprio de previdência social deverá ser comprovado por meio de </a:t>
            </a:r>
            <a:r>
              <a:rPr lang="pt-BR" sz="2800" b="1" dirty="0"/>
              <a:t>garantia de equivalência, a valor presente, entre o fluxo das receitas estimadas e das despesas projetadas</a:t>
            </a:r>
            <a:r>
              <a:rPr lang="pt-BR" sz="2800" dirty="0"/>
              <a:t>, </a:t>
            </a:r>
            <a:r>
              <a:rPr lang="pt-BR" sz="3200" b="1" dirty="0">
                <a:solidFill>
                  <a:srgbClr val="FF0000"/>
                </a:solidFill>
              </a:rPr>
              <a:t>apuradas atuarialmente</a:t>
            </a:r>
            <a:r>
              <a:rPr lang="pt-BR" sz="2800" dirty="0"/>
              <a:t>, que, juntamente com os bens, direitos e ativos vinculados, comparados às obrigações assumidas, </a:t>
            </a:r>
            <a:r>
              <a:rPr lang="pt-BR" sz="2800" b="1" dirty="0"/>
              <a:t>evidenciem a solvência e a liquidez do plano de benefícios</a:t>
            </a:r>
            <a:r>
              <a:rPr lang="pt-BR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32183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353235" y="3610097"/>
            <a:ext cx="97356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6000" b="1" dirty="0" smtClean="0">
                <a:cs typeface="Arial" panose="020B0604020202020204" pitchFamily="34" charset="0"/>
              </a:rPr>
              <a:t>REGRAS GERAIS DOS RPPS</a:t>
            </a:r>
            <a:endParaRPr lang="pt-BR" sz="60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65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TRANSITÓRIAS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979552" y="1490038"/>
            <a:ext cx="8097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REGRAS GERAIS DOS RRPS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812056" y="1979857"/>
            <a:ext cx="1056788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§ 4º Os Estados, o Distrito Federal e os Municípios </a:t>
            </a:r>
            <a:r>
              <a:rPr lang="pt-BR" sz="2800" b="1" dirty="0"/>
              <a:t>não poderão estabelecer alíquota inferior à da contribuição dos servidores da União</a:t>
            </a:r>
            <a:r>
              <a:rPr lang="pt-BR" sz="2800" dirty="0"/>
              <a:t>, exceto se demonstrado que o respectivo regime próprio de previdência social não possui deficit atuarial a ser equacionado, hipótese em que a alíquota não poderá ser inferior às alíquotas aplicáveis ao Regime Geral de Previdência Social. </a:t>
            </a:r>
            <a:endParaRPr lang="pt-BR" sz="2800" dirty="0" smtClean="0"/>
          </a:p>
          <a:p>
            <a:pPr algn="just"/>
            <a:endParaRPr lang="pt-BR" sz="2800" dirty="0" smtClean="0"/>
          </a:p>
          <a:p>
            <a:pPr algn="just"/>
            <a:r>
              <a:rPr lang="pt-BR" sz="2800" dirty="0" smtClean="0"/>
              <a:t>§ </a:t>
            </a:r>
            <a:r>
              <a:rPr lang="pt-BR" sz="2800" dirty="0"/>
              <a:t>5º Para fins do disposto no § 4º, </a:t>
            </a:r>
            <a:r>
              <a:rPr lang="pt-BR" sz="2800" b="1" dirty="0"/>
              <a:t>não será considerada como ausência de deficit a implementação de segregação da massa de segurados ou a previsão em lei de plano de equacionamento de deficit</a:t>
            </a:r>
            <a:r>
              <a:rPr lang="pt-B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9824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TRANSITÓRIAS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979552" y="1490038"/>
            <a:ext cx="8097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REGRAS GERAIS DOS RRPS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812056" y="2442253"/>
            <a:ext cx="105678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§ 6º A instituição do regime de previdência complementar na forma dos §§ 14 a 16 do art. 40 da Constituição Federal e a adequação do órgão ou entidade gestora do regime próprio de previdência social ao § 20 do art. 40 da Constituição Federal </a:t>
            </a:r>
            <a:r>
              <a:rPr lang="pt-BR" sz="2800" b="1" dirty="0"/>
              <a:t>deverão ocorrer no prazo máximo de dois anos da data de entrada em vigor desta Emenda Constitucional</a:t>
            </a:r>
            <a:r>
              <a:rPr lang="pt-BR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110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TRANSITÓRIAS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979552" y="1490038"/>
            <a:ext cx="8097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REGRAS GERAIS DOS RRPS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812056" y="2442253"/>
            <a:ext cx="10567887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§ 7º Os regimes próprios de previdência social </a:t>
            </a:r>
            <a:r>
              <a:rPr lang="pt-BR" sz="2800" b="1" dirty="0"/>
              <a:t>poderão aplicar parte de seus recursos por meio de </a:t>
            </a:r>
            <a:r>
              <a:rPr lang="pt-BR" sz="3200" b="1" dirty="0">
                <a:solidFill>
                  <a:srgbClr val="FF0000"/>
                </a:solidFill>
              </a:rPr>
              <a:t>concessão de empréstimos a seus segurados</a:t>
            </a:r>
            <a:r>
              <a:rPr lang="pt-BR" sz="2800" dirty="0"/>
              <a:t>, na modalidade de consignados, observada regulamentação específica estabelecida pelo Conselho Monetário Nacional. </a:t>
            </a:r>
          </a:p>
        </p:txBody>
      </p:sp>
    </p:spTree>
    <p:extLst>
      <p:ext uri="{BB962C8B-B14F-4D97-AF65-F5344CB8AC3E}">
        <p14:creationId xmlns:p14="http://schemas.microsoft.com/office/powerpoint/2010/main" val="3729322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TRANSITÓRIAS</a:t>
            </a:r>
            <a:endParaRPr lang="pt-BR" sz="3600" b="1" dirty="0">
              <a:cs typeface="Arial" panose="020B0604020202020204" pitchFamily="34" charset="0"/>
            </a:endParaRPr>
          </a:p>
        </p:txBody>
      </p:sp>
      <p:graphicFrame>
        <p:nvGraphicFramePr>
          <p:cNvPr id="5" name="Espaço Reservado para Conteúdo 3">
            <a:extLst>
              <a:ext uri="{FF2B5EF4-FFF2-40B4-BE49-F238E27FC236}">
                <a16:creationId xmlns:a16="http://schemas.microsoft.com/office/drawing/2014/main" xmlns="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9089393"/>
              </p:ext>
            </p:extLst>
          </p:nvPr>
        </p:nvGraphicFramePr>
        <p:xfrm>
          <a:off x="4157029" y="2093123"/>
          <a:ext cx="1582008" cy="294341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82008">
                  <a:extLst>
                    <a:ext uri="{9D8B030D-6E8A-4147-A177-3AD203B41FA5}">
                      <a16:colId xmlns:a16="http://schemas.microsoft.com/office/drawing/2014/main" xmlns="" val="1854705044"/>
                    </a:ext>
                  </a:extLst>
                </a:gridCol>
              </a:tblGrid>
              <a:tr h="559305"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/>
                        <a:t>Tempo de</a:t>
                      </a:r>
                    </a:p>
                    <a:p>
                      <a:pPr algn="ctr"/>
                      <a:r>
                        <a:rPr lang="pt-BR" sz="1300" kern="1200" dirty="0"/>
                        <a:t>Contribuição</a:t>
                      </a:r>
                      <a:endParaRPr lang="pt-BR" sz="13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extLst>
                  <a:ext uri="{0D108BD9-81ED-4DB2-BD59-A6C34878D82A}">
                    <a16:rowId xmlns:a16="http://schemas.microsoft.com/office/drawing/2014/main" xmlns="" val="3764037998"/>
                  </a:ext>
                </a:extLst>
              </a:tr>
              <a:tr h="2384112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/>
                </a:tc>
                <a:extLst>
                  <a:ext uri="{0D108BD9-81ED-4DB2-BD59-A6C34878D82A}">
                    <a16:rowId xmlns:a16="http://schemas.microsoft.com/office/drawing/2014/main" xmlns="" val="1622313786"/>
                  </a:ext>
                </a:extLst>
              </a:tr>
            </a:tbl>
          </a:graphicData>
        </a:graphic>
      </p:graphicFrame>
      <p:graphicFrame>
        <p:nvGraphicFramePr>
          <p:cNvPr id="6" name="Espaço Reservado para Conteúdo 3">
            <a:extLst>
              <a:ext uri="{FF2B5EF4-FFF2-40B4-BE49-F238E27FC236}">
                <a16:creationId xmlns:a16="http://schemas.microsoft.com/office/drawing/2014/main" xmlns="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7749163"/>
              </p:ext>
            </p:extLst>
          </p:nvPr>
        </p:nvGraphicFramePr>
        <p:xfrm>
          <a:off x="1998851" y="2093124"/>
          <a:ext cx="1376995" cy="294341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769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59305"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/>
                        <a:t>Idade</a:t>
                      </a:r>
                      <a:br>
                        <a:rPr lang="pt-BR" sz="1300" kern="1200" dirty="0"/>
                      </a:br>
                      <a:r>
                        <a:rPr lang="pt-BR" sz="1300" kern="1200" dirty="0"/>
                        <a:t>Mínima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extLst>
                  <a:ext uri="{0D108BD9-81ED-4DB2-BD59-A6C34878D82A}">
                    <a16:rowId xmlns:a16="http://schemas.microsoft.com/office/drawing/2014/main" xmlns="" val="3764037998"/>
                  </a:ext>
                </a:extLst>
              </a:tr>
              <a:tr h="1192056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/>
                </a:tc>
                <a:extLst>
                  <a:ext uri="{0D108BD9-81ED-4DB2-BD59-A6C34878D82A}">
                    <a16:rowId xmlns:a16="http://schemas.microsoft.com/office/drawing/2014/main" xmlns="" val="1622313786"/>
                  </a:ext>
                </a:extLst>
              </a:tr>
              <a:tr h="1192056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7" name="Imagem 4">
            <a:extLst>
              <a:ext uri="{FF2B5EF4-FFF2-40B4-BE49-F238E27FC236}">
                <a16:creationId xmlns:a16="http://schemas.microsoft.com/office/drawing/2014/main" xmlns="" id="{559C3A90-9141-534A-9063-1CDB5A1E9CA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1" t="7935" r="82816" b="72751"/>
          <a:stretch/>
        </p:blipFill>
        <p:spPr>
          <a:xfrm>
            <a:off x="2405985" y="2728639"/>
            <a:ext cx="622956" cy="680639"/>
          </a:xfrm>
          <a:prstGeom prst="rect">
            <a:avLst/>
          </a:prstGeom>
        </p:spPr>
      </p:pic>
      <p:pic>
        <p:nvPicPr>
          <p:cNvPr id="8" name="Imagem 6">
            <a:extLst>
              <a:ext uri="{FF2B5EF4-FFF2-40B4-BE49-F238E27FC236}">
                <a16:creationId xmlns:a16="http://schemas.microsoft.com/office/drawing/2014/main" xmlns="" id="{CCFF6E31-4AAE-114D-96E5-95AD01DC00C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45" t="6298" r="2290" b="72915"/>
          <a:stretch/>
        </p:blipFill>
        <p:spPr>
          <a:xfrm>
            <a:off x="2333182" y="3882590"/>
            <a:ext cx="761028" cy="680639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4C311C60-E29B-D841-B42C-56D3E6F029BD}"/>
              </a:ext>
            </a:extLst>
          </p:cNvPr>
          <p:cNvSpPr txBox="1"/>
          <p:nvPr/>
        </p:nvSpPr>
        <p:spPr>
          <a:xfrm>
            <a:off x="1998852" y="3333998"/>
            <a:ext cx="1376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+mn-lt"/>
              </a:rPr>
              <a:t>62 anos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87381392-1B38-2E43-A8EF-586339D55C9C}"/>
              </a:ext>
            </a:extLst>
          </p:cNvPr>
          <p:cNvSpPr txBox="1"/>
          <p:nvPr/>
        </p:nvSpPr>
        <p:spPr>
          <a:xfrm>
            <a:off x="1998851" y="4542600"/>
            <a:ext cx="1376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+mn-lt"/>
              </a:rPr>
              <a:t>65 anos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xmlns="" id="{0AFC67DE-AEB5-4542-9FB5-3116A0872C81}"/>
              </a:ext>
            </a:extLst>
          </p:cNvPr>
          <p:cNvSpPr txBox="1"/>
          <p:nvPr/>
        </p:nvSpPr>
        <p:spPr>
          <a:xfrm>
            <a:off x="4162801" y="3333998"/>
            <a:ext cx="1576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latin typeface="+mn-lt"/>
              </a:rPr>
              <a:t>25 </a:t>
            </a:r>
            <a:r>
              <a:rPr lang="pt-BR" sz="2800" b="1" dirty="0" smtClean="0">
                <a:latin typeface="+mn-lt"/>
              </a:rPr>
              <a:t>anos</a:t>
            </a:r>
            <a:endParaRPr lang="pt-BR" sz="2800" b="1" dirty="0">
              <a:latin typeface="+mn-lt"/>
            </a:endParaRPr>
          </a:p>
        </p:txBody>
      </p:sp>
      <p:sp>
        <p:nvSpPr>
          <p:cNvPr id="13" name="Plus 3"/>
          <p:cNvSpPr/>
          <p:nvPr/>
        </p:nvSpPr>
        <p:spPr>
          <a:xfrm>
            <a:off x="3643236" y="3592725"/>
            <a:ext cx="246402" cy="246402"/>
          </a:xfrm>
          <a:prstGeom prst="mathPlus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lus 3"/>
          <p:cNvSpPr/>
          <p:nvPr/>
        </p:nvSpPr>
        <p:spPr>
          <a:xfrm>
            <a:off x="5892112" y="3592725"/>
            <a:ext cx="246402" cy="246402"/>
          </a:xfrm>
          <a:prstGeom prst="mathPlus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Espaço Reservado para Conteúdo 3">
            <a:extLst>
              <a:ext uri="{FF2B5EF4-FFF2-40B4-BE49-F238E27FC236}">
                <a16:creationId xmlns:a16="http://schemas.microsoft.com/office/drawing/2014/main" xmlns="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8611989"/>
              </p:ext>
            </p:extLst>
          </p:nvPr>
        </p:nvGraphicFramePr>
        <p:xfrm>
          <a:off x="6333273" y="2060848"/>
          <a:ext cx="1582008" cy="294341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82008">
                  <a:extLst>
                    <a:ext uri="{9D8B030D-6E8A-4147-A177-3AD203B41FA5}">
                      <a16:colId xmlns:a16="http://schemas.microsoft.com/office/drawing/2014/main" xmlns="" val="1854705044"/>
                    </a:ext>
                  </a:extLst>
                </a:gridCol>
              </a:tblGrid>
              <a:tr h="559305"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/>
                        <a:t>Tempo de</a:t>
                      </a:r>
                    </a:p>
                    <a:p>
                      <a:pPr algn="ctr"/>
                      <a:r>
                        <a:rPr lang="pt-BR" sz="1300" kern="1200" dirty="0" smtClean="0"/>
                        <a:t>Serviço Público</a:t>
                      </a:r>
                      <a:endParaRPr lang="pt-BR" sz="13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extLst>
                  <a:ext uri="{0D108BD9-81ED-4DB2-BD59-A6C34878D82A}">
                    <a16:rowId xmlns:a16="http://schemas.microsoft.com/office/drawing/2014/main" xmlns="" val="3764037998"/>
                  </a:ext>
                </a:extLst>
              </a:tr>
              <a:tr h="2384112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/>
                </a:tc>
                <a:extLst>
                  <a:ext uri="{0D108BD9-81ED-4DB2-BD59-A6C34878D82A}">
                    <a16:rowId xmlns:a16="http://schemas.microsoft.com/office/drawing/2014/main" xmlns="" val="1622313786"/>
                  </a:ext>
                </a:extLst>
              </a:tr>
            </a:tbl>
          </a:graphicData>
        </a:graphic>
      </p:graphicFrame>
      <p:graphicFrame>
        <p:nvGraphicFramePr>
          <p:cNvPr id="16" name="Espaço Reservado para Conteúdo 3">
            <a:extLst>
              <a:ext uri="{FF2B5EF4-FFF2-40B4-BE49-F238E27FC236}">
                <a16:creationId xmlns:a16="http://schemas.microsoft.com/office/drawing/2014/main" xmlns="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590656"/>
              </p:ext>
            </p:extLst>
          </p:nvPr>
        </p:nvGraphicFramePr>
        <p:xfrm>
          <a:off x="8509517" y="2060847"/>
          <a:ext cx="1582008" cy="294341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82008">
                  <a:extLst>
                    <a:ext uri="{9D8B030D-6E8A-4147-A177-3AD203B41FA5}">
                      <a16:colId xmlns:a16="http://schemas.microsoft.com/office/drawing/2014/main" xmlns="" val="1854705044"/>
                    </a:ext>
                  </a:extLst>
                </a:gridCol>
              </a:tblGrid>
              <a:tr h="559305"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 smtClean="0"/>
                        <a:t>Tempo</a:t>
                      </a:r>
                      <a:r>
                        <a:rPr lang="pt-BR" sz="1300" kern="1200" baseline="0" dirty="0" smtClean="0"/>
                        <a:t> no Cargo Efetivo</a:t>
                      </a:r>
                      <a:endParaRPr lang="pt-BR" sz="13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extLst>
                  <a:ext uri="{0D108BD9-81ED-4DB2-BD59-A6C34878D82A}">
                    <a16:rowId xmlns:a16="http://schemas.microsoft.com/office/drawing/2014/main" xmlns="" val="3764037998"/>
                  </a:ext>
                </a:extLst>
              </a:tr>
              <a:tr h="2384112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/>
                </a:tc>
                <a:extLst>
                  <a:ext uri="{0D108BD9-81ED-4DB2-BD59-A6C34878D82A}">
                    <a16:rowId xmlns:a16="http://schemas.microsoft.com/office/drawing/2014/main" xmlns="" val="1622313786"/>
                  </a:ext>
                </a:extLst>
              </a:tr>
            </a:tbl>
          </a:graphicData>
        </a:graphic>
      </p:graphicFrame>
      <p:sp>
        <p:nvSpPr>
          <p:cNvPr id="17" name="CaixaDeTexto 16">
            <a:extLst>
              <a:ext uri="{FF2B5EF4-FFF2-40B4-BE49-F238E27FC236}">
                <a16:creationId xmlns:a16="http://schemas.microsoft.com/office/drawing/2014/main" xmlns="" id="{0AFC67DE-AEB5-4542-9FB5-3116A0872C81}"/>
              </a:ext>
            </a:extLst>
          </p:cNvPr>
          <p:cNvSpPr txBox="1"/>
          <p:nvPr/>
        </p:nvSpPr>
        <p:spPr>
          <a:xfrm>
            <a:off x="6314622" y="3361983"/>
            <a:ext cx="1576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latin typeface="+mn-lt"/>
              </a:rPr>
              <a:t>10 anos</a:t>
            </a:r>
            <a:endParaRPr lang="pt-BR" sz="2800" b="1" dirty="0">
              <a:latin typeface="+mn-lt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xmlns="" id="{0AFC67DE-AEB5-4542-9FB5-3116A0872C81}"/>
              </a:ext>
            </a:extLst>
          </p:cNvPr>
          <p:cNvSpPr txBox="1"/>
          <p:nvPr/>
        </p:nvSpPr>
        <p:spPr>
          <a:xfrm>
            <a:off x="8520245" y="3332500"/>
            <a:ext cx="1576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latin typeface="+mn-lt"/>
              </a:rPr>
              <a:t>5 anos</a:t>
            </a:r>
            <a:endParaRPr lang="pt-BR" sz="2800" b="1" dirty="0">
              <a:latin typeface="+mn-lt"/>
            </a:endParaRPr>
          </a:p>
        </p:txBody>
      </p:sp>
      <p:sp>
        <p:nvSpPr>
          <p:cNvPr id="19" name="Plus 3"/>
          <p:cNvSpPr/>
          <p:nvPr/>
        </p:nvSpPr>
        <p:spPr>
          <a:xfrm>
            <a:off x="8098206" y="3549261"/>
            <a:ext cx="246402" cy="246402"/>
          </a:xfrm>
          <a:prstGeom prst="mathPlus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aixaDeTexto 19"/>
          <p:cNvSpPr txBox="1"/>
          <p:nvPr/>
        </p:nvSpPr>
        <p:spPr>
          <a:xfrm>
            <a:off x="979552" y="1490038"/>
            <a:ext cx="8097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APOSENTADORIA DOS SERVIDORES FEDERAIS EM GERAL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6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TRANSITÓRIAS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979552" y="1490038"/>
            <a:ext cx="8097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OUTRAS APOSENTADORIA DOS SERVIDORES FEDERAIS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812056" y="2560694"/>
            <a:ext cx="105678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 smtClean="0"/>
              <a:t>Por </a:t>
            </a:r>
            <a:r>
              <a:rPr lang="pt-BR" sz="2800" b="1" dirty="0"/>
              <a:t>incapacidade permanente para o trabalho</a:t>
            </a:r>
            <a:r>
              <a:rPr lang="pt-BR" sz="2800" dirty="0"/>
              <a:t>, no cargo em que estiver investido, quando insuscetível de </a:t>
            </a:r>
            <a:r>
              <a:rPr lang="pt-BR" sz="2800" dirty="0" smtClean="0"/>
              <a:t>readaptação; </a:t>
            </a:r>
            <a:r>
              <a:rPr lang="pt-BR" sz="2800" dirty="0"/>
              <a:t>ou </a:t>
            </a:r>
            <a:endParaRPr lang="pt-BR" sz="2800" dirty="0" smtClean="0"/>
          </a:p>
          <a:p>
            <a:pPr algn="just"/>
            <a:endParaRPr lang="pt-BR" sz="2800" dirty="0" smtClean="0"/>
          </a:p>
          <a:p>
            <a:pPr algn="just"/>
            <a:r>
              <a:rPr lang="pt-BR" sz="2800" b="1" dirty="0" smtClean="0"/>
              <a:t>Compulsoriamente</a:t>
            </a:r>
            <a:r>
              <a:rPr lang="pt-BR" sz="2800" dirty="0"/>
              <a:t>, </a:t>
            </a:r>
            <a:r>
              <a:rPr lang="pt-BR" sz="2800" dirty="0" smtClean="0"/>
              <a:t>aos 70 ou 75 anos, na forma de lei complementar.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226346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TRANSITÓRIAS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950944" y="1493097"/>
            <a:ext cx="8097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REGRA DE CÁLCULO DOS SERVIDORES FEDERAIS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4F890D58-4C0B-F74C-BF8F-4941B79AAAB8}"/>
              </a:ext>
            </a:extLst>
          </p:cNvPr>
          <p:cNvSpPr txBox="1"/>
          <p:nvPr/>
        </p:nvSpPr>
        <p:spPr>
          <a:xfrm>
            <a:off x="226141" y="1934787"/>
            <a:ext cx="117397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+mn-lt"/>
              </a:rPr>
              <a:t>Corresponderão a </a:t>
            </a:r>
            <a:r>
              <a:rPr lang="pt-BR" sz="2800" b="1" dirty="0">
                <a:latin typeface="+mn-lt"/>
              </a:rPr>
              <a:t>60% da média </a:t>
            </a:r>
            <a:r>
              <a:rPr lang="pt-BR" sz="2800" dirty="0">
                <a:latin typeface="+mn-lt"/>
              </a:rPr>
              <a:t>de todas as </a:t>
            </a:r>
            <a:r>
              <a:rPr lang="pt-BR" sz="2800" dirty="0" smtClean="0">
                <a:latin typeface="+mn-lt"/>
              </a:rPr>
              <a:t>remunerações desde julho/1994, </a:t>
            </a:r>
            <a:r>
              <a:rPr lang="pt-BR" sz="2800" b="1" dirty="0">
                <a:latin typeface="+mn-lt"/>
              </a:rPr>
              <a:t>acrescidos de 2% para cada ano que exceder 20 anos </a:t>
            </a:r>
            <a:r>
              <a:rPr lang="pt-BR" sz="2800" dirty="0">
                <a:latin typeface="+mn-lt"/>
              </a:rPr>
              <a:t>de contribuição.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xmlns="" id="{AA1B92AA-6E77-4E3B-AC24-A8D2EFF870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684442"/>
              </p:ext>
            </p:extLst>
          </p:nvPr>
        </p:nvGraphicFramePr>
        <p:xfrm>
          <a:off x="668903" y="2622171"/>
          <a:ext cx="10854193" cy="3589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570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657600" y="3610097"/>
            <a:ext cx="84313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6000" b="1" dirty="0" smtClean="0">
                <a:cs typeface="Arial" panose="020B0604020202020204" pitchFamily="34" charset="0"/>
              </a:rPr>
              <a:t>REGRAS DE TRANSIÇÃO</a:t>
            </a:r>
            <a:endParaRPr lang="pt-BR" sz="60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81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DE TRANSIÇÃO 1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979552" y="1476591"/>
            <a:ext cx="8097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APOSENTADORIA DOS SERVIDORES FEDERAIS EM GERAL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21" name="Espaço Reservado para Conteúdo 3">
            <a:extLst>
              <a:ext uri="{FF2B5EF4-FFF2-40B4-BE49-F238E27FC236}">
                <a16:creationId xmlns:a16="http://schemas.microsoft.com/office/drawing/2014/main" xmlns="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8094521"/>
              </p:ext>
            </p:extLst>
          </p:nvPr>
        </p:nvGraphicFramePr>
        <p:xfrm>
          <a:off x="329324" y="2104454"/>
          <a:ext cx="2454308" cy="294341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822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72012">
                  <a:extLst>
                    <a:ext uri="{9D8B030D-6E8A-4147-A177-3AD203B41FA5}">
                      <a16:colId xmlns:a16="http://schemas.microsoft.com/office/drawing/2014/main" xmlns="" val="1854705044"/>
                    </a:ext>
                  </a:extLst>
                </a:gridCol>
              </a:tblGrid>
              <a:tr h="559305"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/>
                        <a:t>Idade</a:t>
                      </a:r>
                      <a:br>
                        <a:rPr lang="pt-BR" sz="1300" kern="1200" dirty="0"/>
                      </a:br>
                      <a:r>
                        <a:rPr lang="pt-BR" sz="1300" kern="1200" dirty="0"/>
                        <a:t>Mínima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/>
                        <a:t>Tempo de</a:t>
                      </a:r>
                    </a:p>
                    <a:p>
                      <a:pPr algn="ctr"/>
                      <a:r>
                        <a:rPr lang="pt-BR" sz="1300" kern="1200" dirty="0"/>
                        <a:t>Contribuição</a:t>
                      </a:r>
                      <a:endParaRPr lang="pt-BR" sz="13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extLst>
                  <a:ext uri="{0D108BD9-81ED-4DB2-BD59-A6C34878D82A}">
                    <a16:rowId xmlns:a16="http://schemas.microsoft.com/office/drawing/2014/main" xmlns="" val="3764037998"/>
                  </a:ext>
                </a:extLst>
              </a:tr>
              <a:tr h="1192056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/>
                </a:tc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/>
                </a:tc>
                <a:extLst>
                  <a:ext uri="{0D108BD9-81ED-4DB2-BD59-A6C34878D82A}">
                    <a16:rowId xmlns:a16="http://schemas.microsoft.com/office/drawing/2014/main" xmlns="" val="1622313786"/>
                  </a:ext>
                </a:extLst>
              </a:tr>
              <a:tr h="1192056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/>
                </a:tc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2" name="Plus 3"/>
          <p:cNvSpPr/>
          <p:nvPr/>
        </p:nvSpPr>
        <p:spPr>
          <a:xfrm>
            <a:off x="2947575" y="3613160"/>
            <a:ext cx="246402" cy="246402"/>
          </a:xfrm>
          <a:prstGeom prst="mathPlus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4" name="Gráfico 4">
            <a:extLst>
              <a:ext uri="{FF2B5EF4-FFF2-40B4-BE49-F238E27FC236}">
                <a16:creationId xmlns:a16="http://schemas.microsoft.com/office/drawing/2014/main" xmlns="" id="{24D7A84B-A141-4D4F-B150-6A21A0500E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9291962"/>
              </p:ext>
            </p:extLst>
          </p:nvPr>
        </p:nvGraphicFramePr>
        <p:xfrm>
          <a:off x="158038" y="2949744"/>
          <a:ext cx="1529048" cy="845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CaixaDeTexto 5">
            <a:extLst>
              <a:ext uri="{FF2B5EF4-FFF2-40B4-BE49-F238E27FC236}">
                <a16:creationId xmlns:a16="http://schemas.microsoft.com/office/drawing/2014/main" xmlns="" id="{78B2076B-CF50-49C1-89DE-6D7D46D8E163}"/>
              </a:ext>
            </a:extLst>
          </p:cNvPr>
          <p:cNvSpPr txBox="1"/>
          <p:nvPr/>
        </p:nvSpPr>
        <p:spPr>
          <a:xfrm>
            <a:off x="545424" y="2865010"/>
            <a:ext cx="420041" cy="287464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pt-BR" b="1" dirty="0">
                <a:solidFill>
                  <a:srgbClr val="0B64FF"/>
                </a:solidFill>
              </a:rPr>
              <a:t>61</a:t>
            </a:r>
          </a:p>
        </p:txBody>
      </p:sp>
      <p:sp>
        <p:nvSpPr>
          <p:cNvPr id="26" name="CaixaDeTexto 19">
            <a:extLst>
              <a:ext uri="{FF2B5EF4-FFF2-40B4-BE49-F238E27FC236}">
                <a16:creationId xmlns:a16="http://schemas.microsoft.com/office/drawing/2014/main" xmlns="" id="{CE68087F-3D99-4BA2-8D74-8C10004ADBC5}"/>
              </a:ext>
            </a:extLst>
          </p:cNvPr>
          <p:cNvSpPr txBox="1"/>
          <p:nvPr/>
        </p:nvSpPr>
        <p:spPr>
          <a:xfrm>
            <a:off x="1013257" y="2784189"/>
            <a:ext cx="420041" cy="287464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pt-BR" b="1" dirty="0">
                <a:solidFill>
                  <a:srgbClr val="0B64FF"/>
                </a:solidFill>
              </a:rPr>
              <a:t>62</a:t>
            </a:r>
          </a:p>
        </p:txBody>
      </p:sp>
      <p:graphicFrame>
        <p:nvGraphicFramePr>
          <p:cNvPr id="27" name="Gráfico 20">
            <a:extLst>
              <a:ext uri="{FF2B5EF4-FFF2-40B4-BE49-F238E27FC236}">
                <a16:creationId xmlns:a16="http://schemas.microsoft.com/office/drawing/2014/main" xmlns="" id="{22D27C64-9253-4642-A6EE-81C923D3F0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2296641"/>
              </p:ext>
            </p:extLst>
          </p:nvPr>
        </p:nvGraphicFramePr>
        <p:xfrm>
          <a:off x="378266" y="3997032"/>
          <a:ext cx="1094565" cy="930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8" name="CaixaDeTexto 23">
            <a:extLst>
              <a:ext uri="{FF2B5EF4-FFF2-40B4-BE49-F238E27FC236}">
                <a16:creationId xmlns:a16="http://schemas.microsoft.com/office/drawing/2014/main" xmlns="" id="{F002B248-FFEA-4305-AB90-A825309925C1}"/>
              </a:ext>
            </a:extLst>
          </p:cNvPr>
          <p:cNvSpPr txBox="1"/>
          <p:nvPr/>
        </p:nvSpPr>
        <p:spPr>
          <a:xfrm>
            <a:off x="540034" y="3953386"/>
            <a:ext cx="420041" cy="287464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pt-BR" b="1" dirty="0">
                <a:solidFill>
                  <a:srgbClr val="FB016C"/>
                </a:solidFill>
              </a:rPr>
              <a:t>56</a:t>
            </a:r>
          </a:p>
        </p:txBody>
      </p:sp>
      <p:sp>
        <p:nvSpPr>
          <p:cNvPr id="29" name="CaixaDeTexto 24">
            <a:extLst>
              <a:ext uri="{FF2B5EF4-FFF2-40B4-BE49-F238E27FC236}">
                <a16:creationId xmlns:a16="http://schemas.microsoft.com/office/drawing/2014/main" xmlns="" id="{5F94D258-8D99-4B42-B0E1-4C0A76D5A448}"/>
              </a:ext>
            </a:extLst>
          </p:cNvPr>
          <p:cNvSpPr txBox="1"/>
          <p:nvPr/>
        </p:nvSpPr>
        <p:spPr>
          <a:xfrm>
            <a:off x="985414" y="3853300"/>
            <a:ext cx="420041" cy="287464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pt-BR" b="1" dirty="0">
                <a:solidFill>
                  <a:srgbClr val="FB016C"/>
                </a:solidFill>
              </a:rPr>
              <a:t>57</a:t>
            </a:r>
          </a:p>
        </p:txBody>
      </p:sp>
      <p:sp>
        <p:nvSpPr>
          <p:cNvPr id="30" name="CaixaDeTexto 23">
            <a:extLst>
              <a:ext uri="{FF2B5EF4-FFF2-40B4-BE49-F238E27FC236}">
                <a16:creationId xmlns:a16="http://schemas.microsoft.com/office/drawing/2014/main" xmlns="" id="{AA37E516-2D83-4B68-838E-69C4726F22CD}"/>
              </a:ext>
            </a:extLst>
          </p:cNvPr>
          <p:cNvSpPr txBox="1"/>
          <p:nvPr/>
        </p:nvSpPr>
        <p:spPr>
          <a:xfrm>
            <a:off x="1521771" y="3451066"/>
            <a:ext cx="1234459" cy="349019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pPr algn="ctr"/>
            <a:r>
              <a:rPr lang="pt-BR" b="1" dirty="0">
                <a:solidFill>
                  <a:srgbClr val="595959"/>
                </a:solidFill>
              </a:rPr>
              <a:t>35 anos</a:t>
            </a:r>
          </a:p>
        </p:txBody>
      </p:sp>
      <p:sp>
        <p:nvSpPr>
          <p:cNvPr id="31" name="CaixaDeTexto 23">
            <a:extLst>
              <a:ext uri="{FF2B5EF4-FFF2-40B4-BE49-F238E27FC236}">
                <a16:creationId xmlns:a16="http://schemas.microsoft.com/office/drawing/2014/main" xmlns="" id="{AA37E516-2D83-4B68-838E-69C4726F22CD}"/>
              </a:ext>
            </a:extLst>
          </p:cNvPr>
          <p:cNvSpPr txBox="1"/>
          <p:nvPr/>
        </p:nvSpPr>
        <p:spPr>
          <a:xfrm>
            <a:off x="1521772" y="4691326"/>
            <a:ext cx="1261859" cy="349019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pPr algn="ctr"/>
            <a:r>
              <a:rPr lang="pt-BR" b="1" dirty="0">
                <a:solidFill>
                  <a:srgbClr val="595959"/>
                </a:solidFill>
              </a:rPr>
              <a:t>30 anos</a:t>
            </a:r>
          </a:p>
        </p:txBody>
      </p:sp>
      <p:graphicFrame>
        <p:nvGraphicFramePr>
          <p:cNvPr id="32" name="Espaço Reservado para Conteúdo 3">
            <a:extLst>
              <a:ext uri="{FF2B5EF4-FFF2-40B4-BE49-F238E27FC236}">
                <a16:creationId xmlns:a16="http://schemas.microsoft.com/office/drawing/2014/main" xmlns="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203458"/>
              </p:ext>
            </p:extLst>
          </p:nvPr>
        </p:nvGraphicFramePr>
        <p:xfrm>
          <a:off x="3365873" y="2692118"/>
          <a:ext cx="1710161" cy="208848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006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09554">
                  <a:extLst>
                    <a:ext uri="{9D8B030D-6E8A-4147-A177-3AD203B41FA5}">
                      <a16:colId xmlns:a16="http://schemas.microsoft.com/office/drawing/2014/main" xmlns="" val="1854705044"/>
                    </a:ext>
                  </a:extLst>
                </a:gridCol>
              </a:tblGrid>
              <a:tr h="382815">
                <a:tc>
                  <a:txBody>
                    <a:bodyPr/>
                    <a:lstStyle/>
                    <a:p>
                      <a:pPr algn="ctr"/>
                      <a:r>
                        <a:rPr lang="pt-BR" sz="1600" kern="1200" dirty="0"/>
                        <a:t>Tempo de </a:t>
                      </a:r>
                      <a:r>
                        <a:rPr lang="pt-BR" sz="1600" kern="1200" dirty="0" smtClean="0"/>
                        <a:t>Serviço </a:t>
                      </a:r>
                      <a:r>
                        <a:rPr lang="pt-BR" sz="1600" kern="1200" dirty="0"/>
                        <a:t>Público</a:t>
                      </a:r>
                      <a:r>
                        <a:rPr lang="pt-BR" sz="1600" kern="1200" baseline="30000" dirty="0"/>
                        <a:t> </a:t>
                      </a:r>
                      <a:endParaRPr lang="pt-BR" sz="1600" b="1" kern="1200" baseline="30000" dirty="0">
                        <a:solidFill>
                          <a:schemeClr val="bg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kern="1200" dirty="0"/>
                        <a:t>Tempo</a:t>
                      </a:r>
                      <a:br>
                        <a:rPr lang="pt-BR" sz="1600" kern="1200" dirty="0"/>
                      </a:br>
                      <a:r>
                        <a:rPr lang="pt-BR" sz="1600" kern="1200" dirty="0"/>
                        <a:t>de</a:t>
                      </a:r>
                    </a:p>
                    <a:p>
                      <a:pPr algn="ctr"/>
                      <a:r>
                        <a:rPr lang="pt-BR" sz="1600" kern="1200" dirty="0"/>
                        <a:t>Cargo</a:t>
                      </a:r>
                      <a:endParaRPr lang="pt-BR" sz="1600" b="1" kern="1200" dirty="0">
                        <a:solidFill>
                          <a:schemeClr val="bg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3764037998"/>
                  </a:ext>
                </a:extLst>
              </a:tr>
              <a:tr h="1021685"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/>
                        <a:t>20 anos</a:t>
                      </a:r>
                      <a:endParaRPr lang="pt-BR" sz="1800" b="1" kern="1200" dirty="0">
                        <a:solidFill>
                          <a:srgbClr val="595959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/>
                        <a:t>5 anos</a:t>
                      </a:r>
                      <a:endParaRPr lang="pt-BR" sz="1800" b="1" kern="1200" dirty="0">
                        <a:solidFill>
                          <a:srgbClr val="595959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xmlns="" val="1622313786"/>
                  </a:ext>
                </a:extLst>
              </a:tr>
            </a:tbl>
          </a:graphicData>
        </a:graphic>
      </p:graphicFrame>
      <p:graphicFrame>
        <p:nvGraphicFramePr>
          <p:cNvPr id="33" name="Espaço Reservado para Conteúdo 3">
            <a:extLst>
              <a:ext uri="{FF2B5EF4-FFF2-40B4-BE49-F238E27FC236}">
                <a16:creationId xmlns:a16="http://schemas.microsoft.com/office/drawing/2014/main" xmlns="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5250510"/>
              </p:ext>
            </p:extLst>
          </p:nvPr>
        </p:nvGraphicFramePr>
        <p:xfrm>
          <a:off x="5628288" y="2104454"/>
          <a:ext cx="6372368" cy="282349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372368">
                  <a:extLst>
                    <a:ext uri="{9D8B030D-6E8A-4147-A177-3AD203B41FA5}">
                      <a16:colId xmlns:a16="http://schemas.microsoft.com/office/drawing/2014/main" xmlns="" val="1854705044"/>
                    </a:ext>
                  </a:extLst>
                </a:gridCol>
              </a:tblGrid>
              <a:tr h="487742">
                <a:tc>
                  <a:txBody>
                    <a:bodyPr/>
                    <a:lstStyle/>
                    <a:p>
                      <a:pPr algn="ctr"/>
                      <a:r>
                        <a:rPr lang="pt-BR" sz="1500" kern="1200" dirty="0"/>
                        <a:t>Pontos</a:t>
                      </a:r>
                      <a:r>
                        <a:rPr lang="pt-BR" sz="1500" kern="1200" baseline="0" dirty="0"/>
                        <a:t> </a:t>
                      </a:r>
                      <a:r>
                        <a:rPr lang="pt-BR" sz="1500" kern="1200" dirty="0"/>
                        <a:t>(Idade + Tempo de Contribuição)</a:t>
                      </a:r>
                      <a:endParaRPr lang="pt-BR" sz="15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extLst>
                  <a:ext uri="{0D108BD9-81ED-4DB2-BD59-A6C34878D82A}">
                    <a16:rowId xmlns:a16="http://schemas.microsoft.com/office/drawing/2014/main" xmlns="" val="3764037998"/>
                  </a:ext>
                </a:extLst>
              </a:tr>
              <a:tr h="2335750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/>
                </a:tc>
                <a:extLst>
                  <a:ext uri="{0D108BD9-81ED-4DB2-BD59-A6C34878D82A}">
                    <a16:rowId xmlns:a16="http://schemas.microsoft.com/office/drawing/2014/main" xmlns="" val="1622313786"/>
                  </a:ext>
                </a:extLst>
              </a:tr>
            </a:tbl>
          </a:graphicData>
        </a:graphic>
      </p:graphicFrame>
      <p:sp>
        <p:nvSpPr>
          <p:cNvPr id="34" name="Plus 45"/>
          <p:cNvSpPr/>
          <p:nvPr/>
        </p:nvSpPr>
        <p:spPr>
          <a:xfrm>
            <a:off x="5159896" y="3589047"/>
            <a:ext cx="246402" cy="246402"/>
          </a:xfrm>
          <a:prstGeom prst="mathPlus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Imagem 4">
            <a:extLst>
              <a:ext uri="{FF2B5EF4-FFF2-40B4-BE49-F238E27FC236}">
                <a16:creationId xmlns:a16="http://schemas.microsoft.com/office/drawing/2014/main" xmlns="" id="{559C3A90-9141-534A-9063-1CDB5A1E9CA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1" t="7935" r="82816" b="72751"/>
          <a:stretch/>
        </p:blipFill>
        <p:spPr>
          <a:xfrm>
            <a:off x="1873669" y="3997032"/>
            <a:ext cx="622956" cy="680639"/>
          </a:xfrm>
          <a:prstGeom prst="rect">
            <a:avLst/>
          </a:prstGeom>
        </p:spPr>
      </p:pic>
      <p:pic>
        <p:nvPicPr>
          <p:cNvPr id="37" name="Imagem 6">
            <a:extLst>
              <a:ext uri="{FF2B5EF4-FFF2-40B4-BE49-F238E27FC236}">
                <a16:creationId xmlns:a16="http://schemas.microsoft.com/office/drawing/2014/main" xmlns="" id="{CCFF6E31-4AAE-114D-96E5-95AD01DC00C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45" t="6298" r="2290" b="72915"/>
          <a:stretch/>
        </p:blipFill>
        <p:spPr>
          <a:xfrm>
            <a:off x="1809961" y="2763599"/>
            <a:ext cx="761028" cy="680639"/>
          </a:xfrm>
          <a:prstGeom prst="rect">
            <a:avLst/>
          </a:prstGeom>
        </p:spPr>
      </p:pic>
      <p:graphicFrame>
        <p:nvGraphicFramePr>
          <p:cNvPr id="38" name="Gráfico 28">
            <a:extLst>
              <a:ext uri="{FF2B5EF4-FFF2-40B4-BE49-F238E27FC236}">
                <a16:creationId xmlns:a16="http://schemas.microsoft.com/office/drawing/2014/main" xmlns="" id="{1D94A647-4906-44B4-9AC1-6C8DFEC332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5936942"/>
              </p:ext>
            </p:extLst>
          </p:nvPr>
        </p:nvGraphicFramePr>
        <p:xfrm>
          <a:off x="5658275" y="2480262"/>
          <a:ext cx="8044349" cy="2385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85059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DE TRANSIÇÃO 2</a:t>
            </a:r>
            <a:endParaRPr lang="pt-BR" sz="3600" b="1" dirty="0">
              <a:cs typeface="Arial" panose="020B0604020202020204" pitchFamily="34" charset="0"/>
            </a:endParaRPr>
          </a:p>
        </p:txBody>
      </p:sp>
      <p:graphicFrame>
        <p:nvGraphicFramePr>
          <p:cNvPr id="5" name="Espaço Reservado para Conteúdo 3">
            <a:extLst>
              <a:ext uri="{FF2B5EF4-FFF2-40B4-BE49-F238E27FC236}">
                <a16:creationId xmlns:a16="http://schemas.microsoft.com/office/drawing/2014/main" xmlns="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3935696"/>
              </p:ext>
            </p:extLst>
          </p:nvPr>
        </p:nvGraphicFramePr>
        <p:xfrm>
          <a:off x="3298900" y="2013064"/>
          <a:ext cx="1582008" cy="294341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82008">
                  <a:extLst>
                    <a:ext uri="{9D8B030D-6E8A-4147-A177-3AD203B41FA5}">
                      <a16:colId xmlns:a16="http://schemas.microsoft.com/office/drawing/2014/main" xmlns="" val="1854705044"/>
                    </a:ext>
                  </a:extLst>
                </a:gridCol>
              </a:tblGrid>
              <a:tr h="572106"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/>
                        <a:t>Tempo de</a:t>
                      </a:r>
                    </a:p>
                    <a:p>
                      <a:pPr algn="ctr"/>
                      <a:r>
                        <a:rPr lang="pt-BR" sz="1300" kern="1200" dirty="0"/>
                        <a:t>Contribuição</a:t>
                      </a:r>
                      <a:endParaRPr lang="pt-BR" sz="13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extLst>
                  <a:ext uri="{0D108BD9-81ED-4DB2-BD59-A6C34878D82A}">
                    <a16:rowId xmlns:a16="http://schemas.microsoft.com/office/drawing/2014/main" xmlns="" val="3764037998"/>
                  </a:ext>
                </a:extLst>
              </a:tr>
              <a:tr h="1151972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/>
                </a:tc>
                <a:extLst>
                  <a:ext uri="{0D108BD9-81ED-4DB2-BD59-A6C34878D82A}">
                    <a16:rowId xmlns:a16="http://schemas.microsoft.com/office/drawing/2014/main" xmlns="" val="1622313786"/>
                  </a:ext>
                </a:extLst>
              </a:tr>
              <a:tr h="1219339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/>
                </a:tc>
              </a:tr>
            </a:tbl>
          </a:graphicData>
        </a:graphic>
      </p:graphicFrame>
      <p:graphicFrame>
        <p:nvGraphicFramePr>
          <p:cNvPr id="6" name="Espaço Reservado para Conteúdo 3">
            <a:extLst>
              <a:ext uri="{FF2B5EF4-FFF2-40B4-BE49-F238E27FC236}">
                <a16:creationId xmlns:a16="http://schemas.microsoft.com/office/drawing/2014/main" xmlns="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5160269"/>
              </p:ext>
            </p:extLst>
          </p:nvPr>
        </p:nvGraphicFramePr>
        <p:xfrm>
          <a:off x="1140722" y="2013065"/>
          <a:ext cx="1376995" cy="294341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769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80241"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/>
                        <a:t>Idade</a:t>
                      </a:r>
                      <a:br>
                        <a:rPr lang="pt-BR" sz="1300" kern="1200" dirty="0"/>
                      </a:br>
                      <a:r>
                        <a:rPr lang="pt-BR" sz="1300" kern="1200" dirty="0"/>
                        <a:t>Mínima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extLst>
                  <a:ext uri="{0D108BD9-81ED-4DB2-BD59-A6C34878D82A}">
                    <a16:rowId xmlns:a16="http://schemas.microsoft.com/office/drawing/2014/main" xmlns="" val="3764037998"/>
                  </a:ext>
                </a:extLst>
              </a:tr>
              <a:tr h="1126498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/>
                </a:tc>
                <a:extLst>
                  <a:ext uri="{0D108BD9-81ED-4DB2-BD59-A6C34878D82A}">
                    <a16:rowId xmlns:a16="http://schemas.microsoft.com/office/drawing/2014/main" xmlns="" val="1622313786"/>
                  </a:ext>
                </a:extLst>
              </a:tr>
              <a:tr h="1236677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7" name="Imagem 4">
            <a:extLst>
              <a:ext uri="{FF2B5EF4-FFF2-40B4-BE49-F238E27FC236}">
                <a16:creationId xmlns:a16="http://schemas.microsoft.com/office/drawing/2014/main" xmlns="" id="{559C3A90-9141-534A-9063-1CDB5A1E9CA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1" t="7935" r="82816" b="72751"/>
          <a:stretch/>
        </p:blipFill>
        <p:spPr>
          <a:xfrm>
            <a:off x="1547856" y="2648580"/>
            <a:ext cx="622956" cy="680639"/>
          </a:xfrm>
          <a:prstGeom prst="rect">
            <a:avLst/>
          </a:prstGeom>
        </p:spPr>
      </p:pic>
      <p:pic>
        <p:nvPicPr>
          <p:cNvPr id="8" name="Imagem 6">
            <a:extLst>
              <a:ext uri="{FF2B5EF4-FFF2-40B4-BE49-F238E27FC236}">
                <a16:creationId xmlns:a16="http://schemas.microsoft.com/office/drawing/2014/main" xmlns="" id="{CCFF6E31-4AAE-114D-96E5-95AD01DC00C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45" t="6298" r="2290" b="72915"/>
          <a:stretch/>
        </p:blipFill>
        <p:spPr>
          <a:xfrm>
            <a:off x="1475053" y="3802531"/>
            <a:ext cx="761028" cy="680639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4C311C60-E29B-D841-B42C-56D3E6F029BD}"/>
              </a:ext>
            </a:extLst>
          </p:cNvPr>
          <p:cNvSpPr txBox="1"/>
          <p:nvPr/>
        </p:nvSpPr>
        <p:spPr>
          <a:xfrm>
            <a:off x="1140723" y="3253939"/>
            <a:ext cx="1376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57</a:t>
            </a:r>
            <a:r>
              <a:rPr lang="pt-BR" sz="2400" b="1" dirty="0" smtClean="0">
                <a:latin typeface="+mn-lt"/>
              </a:rPr>
              <a:t> </a:t>
            </a:r>
            <a:r>
              <a:rPr lang="pt-BR" sz="2400" b="1" dirty="0">
                <a:latin typeface="+mn-lt"/>
              </a:rPr>
              <a:t>anos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87381392-1B38-2E43-A8EF-586339D55C9C}"/>
              </a:ext>
            </a:extLst>
          </p:cNvPr>
          <p:cNvSpPr txBox="1"/>
          <p:nvPr/>
        </p:nvSpPr>
        <p:spPr>
          <a:xfrm>
            <a:off x="1140722" y="4462541"/>
            <a:ext cx="1376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latin typeface="+mn-lt"/>
              </a:rPr>
              <a:t>60 </a:t>
            </a:r>
            <a:r>
              <a:rPr lang="pt-BR" sz="2400" b="1" dirty="0">
                <a:latin typeface="+mn-lt"/>
              </a:rPr>
              <a:t>anos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xmlns="" id="{0AFC67DE-AEB5-4542-9FB5-3116A0872C81}"/>
              </a:ext>
            </a:extLst>
          </p:cNvPr>
          <p:cNvSpPr txBox="1"/>
          <p:nvPr/>
        </p:nvSpPr>
        <p:spPr>
          <a:xfrm>
            <a:off x="3304672" y="2858624"/>
            <a:ext cx="1576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30</a:t>
            </a:r>
            <a:r>
              <a:rPr lang="pt-BR" sz="2800" b="1" dirty="0" smtClean="0">
                <a:latin typeface="+mn-lt"/>
              </a:rPr>
              <a:t> anos</a:t>
            </a:r>
            <a:endParaRPr lang="pt-BR" sz="2800" b="1" dirty="0">
              <a:latin typeface="+mn-lt"/>
            </a:endParaRPr>
          </a:p>
        </p:txBody>
      </p:sp>
      <p:sp>
        <p:nvSpPr>
          <p:cNvPr id="13" name="Plus 3"/>
          <p:cNvSpPr/>
          <p:nvPr/>
        </p:nvSpPr>
        <p:spPr>
          <a:xfrm>
            <a:off x="2785107" y="3512666"/>
            <a:ext cx="246402" cy="246402"/>
          </a:xfrm>
          <a:prstGeom prst="mathPlus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lus 3"/>
          <p:cNvSpPr/>
          <p:nvPr/>
        </p:nvSpPr>
        <p:spPr>
          <a:xfrm>
            <a:off x="5033983" y="3512666"/>
            <a:ext cx="246402" cy="246402"/>
          </a:xfrm>
          <a:prstGeom prst="mathPlus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Espaço Reservado para Conteúdo 3">
            <a:extLst>
              <a:ext uri="{FF2B5EF4-FFF2-40B4-BE49-F238E27FC236}">
                <a16:creationId xmlns:a16="http://schemas.microsoft.com/office/drawing/2014/main" xmlns="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5092094"/>
              </p:ext>
            </p:extLst>
          </p:nvPr>
        </p:nvGraphicFramePr>
        <p:xfrm>
          <a:off x="5475144" y="2013064"/>
          <a:ext cx="1582008" cy="291114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82008">
                  <a:extLst>
                    <a:ext uri="{9D8B030D-6E8A-4147-A177-3AD203B41FA5}">
                      <a16:colId xmlns:a16="http://schemas.microsoft.com/office/drawing/2014/main" xmlns="" val="1854705044"/>
                    </a:ext>
                  </a:extLst>
                </a:gridCol>
              </a:tblGrid>
              <a:tr h="553172"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/>
                        <a:t>Tempo de</a:t>
                      </a:r>
                    </a:p>
                    <a:p>
                      <a:pPr algn="ctr"/>
                      <a:r>
                        <a:rPr lang="pt-BR" sz="1300" kern="1200" dirty="0" smtClean="0"/>
                        <a:t>Serviço Público</a:t>
                      </a:r>
                      <a:endParaRPr lang="pt-BR" sz="13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extLst>
                  <a:ext uri="{0D108BD9-81ED-4DB2-BD59-A6C34878D82A}">
                    <a16:rowId xmlns:a16="http://schemas.microsoft.com/office/drawing/2014/main" xmlns="" val="3764037998"/>
                  </a:ext>
                </a:extLst>
              </a:tr>
              <a:tr h="2357969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/>
                </a:tc>
                <a:extLst>
                  <a:ext uri="{0D108BD9-81ED-4DB2-BD59-A6C34878D82A}">
                    <a16:rowId xmlns:a16="http://schemas.microsoft.com/office/drawing/2014/main" xmlns="" val="1622313786"/>
                  </a:ext>
                </a:extLst>
              </a:tr>
            </a:tbl>
          </a:graphicData>
        </a:graphic>
      </p:graphicFrame>
      <p:graphicFrame>
        <p:nvGraphicFramePr>
          <p:cNvPr id="16" name="Espaço Reservado para Conteúdo 3">
            <a:extLst>
              <a:ext uri="{FF2B5EF4-FFF2-40B4-BE49-F238E27FC236}">
                <a16:creationId xmlns:a16="http://schemas.microsoft.com/office/drawing/2014/main" xmlns="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5949744"/>
              </p:ext>
            </p:extLst>
          </p:nvPr>
        </p:nvGraphicFramePr>
        <p:xfrm>
          <a:off x="7651388" y="2013064"/>
          <a:ext cx="1582008" cy="291114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82008">
                  <a:extLst>
                    <a:ext uri="{9D8B030D-6E8A-4147-A177-3AD203B41FA5}">
                      <a16:colId xmlns:a16="http://schemas.microsoft.com/office/drawing/2014/main" xmlns="" val="1854705044"/>
                    </a:ext>
                  </a:extLst>
                </a:gridCol>
              </a:tblGrid>
              <a:tr h="553172"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 smtClean="0"/>
                        <a:t>Tempo</a:t>
                      </a:r>
                      <a:r>
                        <a:rPr lang="pt-BR" sz="1300" kern="1200" baseline="0" dirty="0" smtClean="0"/>
                        <a:t> no Cargo Efetivo</a:t>
                      </a:r>
                      <a:endParaRPr lang="pt-BR" sz="13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extLst>
                  <a:ext uri="{0D108BD9-81ED-4DB2-BD59-A6C34878D82A}">
                    <a16:rowId xmlns:a16="http://schemas.microsoft.com/office/drawing/2014/main" xmlns="" val="3764037998"/>
                  </a:ext>
                </a:extLst>
              </a:tr>
              <a:tr h="2357969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/>
                </a:tc>
                <a:extLst>
                  <a:ext uri="{0D108BD9-81ED-4DB2-BD59-A6C34878D82A}">
                    <a16:rowId xmlns:a16="http://schemas.microsoft.com/office/drawing/2014/main" xmlns="" val="1622313786"/>
                  </a:ext>
                </a:extLst>
              </a:tr>
            </a:tbl>
          </a:graphicData>
        </a:graphic>
      </p:graphicFrame>
      <p:sp>
        <p:nvSpPr>
          <p:cNvPr id="17" name="CaixaDeTexto 16">
            <a:extLst>
              <a:ext uri="{FF2B5EF4-FFF2-40B4-BE49-F238E27FC236}">
                <a16:creationId xmlns:a16="http://schemas.microsoft.com/office/drawing/2014/main" xmlns="" id="{0AFC67DE-AEB5-4542-9FB5-3116A0872C81}"/>
              </a:ext>
            </a:extLst>
          </p:cNvPr>
          <p:cNvSpPr txBox="1"/>
          <p:nvPr/>
        </p:nvSpPr>
        <p:spPr>
          <a:xfrm>
            <a:off x="5456493" y="3281924"/>
            <a:ext cx="1576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2</a:t>
            </a:r>
            <a:r>
              <a:rPr lang="pt-BR" sz="2800" b="1" dirty="0" smtClean="0">
                <a:latin typeface="+mn-lt"/>
              </a:rPr>
              <a:t>0 anos</a:t>
            </a:r>
            <a:endParaRPr lang="pt-BR" sz="2800" b="1" dirty="0">
              <a:latin typeface="+mn-lt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xmlns="" id="{0AFC67DE-AEB5-4542-9FB5-3116A0872C81}"/>
              </a:ext>
            </a:extLst>
          </p:cNvPr>
          <p:cNvSpPr txBox="1"/>
          <p:nvPr/>
        </p:nvSpPr>
        <p:spPr>
          <a:xfrm>
            <a:off x="7662116" y="3252441"/>
            <a:ext cx="1576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latin typeface="+mn-lt"/>
              </a:rPr>
              <a:t>5 anos</a:t>
            </a:r>
            <a:endParaRPr lang="pt-BR" sz="2800" b="1" dirty="0">
              <a:latin typeface="+mn-lt"/>
            </a:endParaRPr>
          </a:p>
        </p:txBody>
      </p:sp>
      <p:sp>
        <p:nvSpPr>
          <p:cNvPr id="19" name="Plus 3"/>
          <p:cNvSpPr/>
          <p:nvPr/>
        </p:nvSpPr>
        <p:spPr>
          <a:xfrm>
            <a:off x="7240077" y="3469202"/>
            <a:ext cx="246402" cy="246402"/>
          </a:xfrm>
          <a:prstGeom prst="mathPlus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aixaDeTexto 19"/>
          <p:cNvSpPr txBox="1"/>
          <p:nvPr/>
        </p:nvSpPr>
        <p:spPr>
          <a:xfrm>
            <a:off x="979552" y="1490038"/>
            <a:ext cx="8097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APOSENTADORIA DOS SERVIDORES FEDERAIS EM GERAL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xmlns="" id="{0AFC67DE-AEB5-4542-9FB5-3116A0872C81}"/>
              </a:ext>
            </a:extLst>
          </p:cNvPr>
          <p:cNvSpPr txBox="1"/>
          <p:nvPr/>
        </p:nvSpPr>
        <p:spPr>
          <a:xfrm>
            <a:off x="3293944" y="4049735"/>
            <a:ext cx="1576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35</a:t>
            </a:r>
            <a:r>
              <a:rPr lang="pt-BR" sz="2800" b="1" dirty="0" smtClean="0">
                <a:latin typeface="+mn-lt"/>
              </a:rPr>
              <a:t> anos</a:t>
            </a:r>
            <a:endParaRPr lang="pt-BR" sz="2800" b="1" dirty="0">
              <a:latin typeface="+mn-lt"/>
            </a:endParaRPr>
          </a:p>
        </p:txBody>
      </p:sp>
      <p:sp>
        <p:nvSpPr>
          <p:cNvPr id="22" name="Plus 3"/>
          <p:cNvSpPr/>
          <p:nvPr/>
        </p:nvSpPr>
        <p:spPr>
          <a:xfrm>
            <a:off x="9349415" y="3468634"/>
            <a:ext cx="246402" cy="246402"/>
          </a:xfrm>
          <a:prstGeom prst="mathPlus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3" name="Espaço Reservado para Conteúdo 3">
            <a:extLst>
              <a:ext uri="{FF2B5EF4-FFF2-40B4-BE49-F238E27FC236}">
                <a16:creationId xmlns:a16="http://schemas.microsoft.com/office/drawing/2014/main" xmlns="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2498499"/>
              </p:ext>
            </p:extLst>
          </p:nvPr>
        </p:nvGraphicFramePr>
        <p:xfrm>
          <a:off x="9706880" y="2013063"/>
          <a:ext cx="1582008" cy="291114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82008">
                  <a:extLst>
                    <a:ext uri="{9D8B030D-6E8A-4147-A177-3AD203B41FA5}">
                      <a16:colId xmlns:a16="http://schemas.microsoft.com/office/drawing/2014/main" xmlns="" val="1854705044"/>
                    </a:ext>
                  </a:extLst>
                </a:gridCol>
              </a:tblGrid>
              <a:tr h="553172">
                <a:tc>
                  <a:txBody>
                    <a:bodyPr/>
                    <a:lstStyle/>
                    <a:p>
                      <a:pPr algn="ctr"/>
                      <a:r>
                        <a:rPr lang="pt-BR" sz="13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Pedágio</a:t>
                      </a:r>
                      <a:endParaRPr lang="pt-BR" sz="13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extLst>
                  <a:ext uri="{0D108BD9-81ED-4DB2-BD59-A6C34878D82A}">
                    <a16:rowId xmlns:a16="http://schemas.microsoft.com/office/drawing/2014/main" xmlns="" val="3764037998"/>
                  </a:ext>
                </a:extLst>
              </a:tr>
              <a:tr h="2357969">
                <a:tc>
                  <a:txBody>
                    <a:bodyPr/>
                    <a:lstStyle/>
                    <a:p>
                      <a:pPr algn="ctr"/>
                      <a:endParaRPr lang="pt-BR" sz="14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/>
                </a:tc>
                <a:extLst>
                  <a:ext uri="{0D108BD9-81ED-4DB2-BD59-A6C34878D82A}">
                    <a16:rowId xmlns:a16="http://schemas.microsoft.com/office/drawing/2014/main" xmlns="" val="1622313786"/>
                  </a:ext>
                </a:extLst>
              </a:tr>
            </a:tbl>
          </a:graphicData>
        </a:graphic>
      </p:graphicFrame>
      <p:sp>
        <p:nvSpPr>
          <p:cNvPr id="24" name="CaixaDeTexto 23">
            <a:extLst>
              <a:ext uri="{FF2B5EF4-FFF2-40B4-BE49-F238E27FC236}">
                <a16:creationId xmlns:a16="http://schemas.microsoft.com/office/drawing/2014/main" xmlns="" id="{0AFC67DE-AEB5-4542-9FB5-3116A0872C81}"/>
              </a:ext>
            </a:extLst>
          </p:cNvPr>
          <p:cNvSpPr txBox="1"/>
          <p:nvPr/>
        </p:nvSpPr>
        <p:spPr>
          <a:xfrm>
            <a:off x="9712652" y="2961551"/>
            <a:ext cx="1576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latin typeface="+mn-lt"/>
              </a:rPr>
              <a:t>100%</a:t>
            </a:r>
            <a:endParaRPr lang="pt-BR" sz="2800" b="1" dirty="0">
              <a:latin typeface="+mn-lt"/>
            </a:endParaRP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xmlns="" id="{0AFC67DE-AEB5-4542-9FB5-3116A0872C81}"/>
              </a:ext>
            </a:extLst>
          </p:cNvPr>
          <p:cNvSpPr txBox="1"/>
          <p:nvPr/>
        </p:nvSpPr>
        <p:spPr>
          <a:xfrm>
            <a:off x="9732903" y="3369934"/>
            <a:ext cx="15762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latin typeface="+mn-lt"/>
              </a:rPr>
              <a:t>do tempo que falta para atingir o tempo mínimo de contribuição</a:t>
            </a:r>
            <a:endParaRPr lang="pt-BR" sz="1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4963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DE TRANSIÇÃO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950944" y="1493097"/>
            <a:ext cx="8097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REGRA DE CÁLCULO DOS SERVIDORES FEDERAIS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931154"/>
              </p:ext>
            </p:extLst>
          </p:nvPr>
        </p:nvGraphicFramePr>
        <p:xfrm>
          <a:off x="309282" y="2139428"/>
          <a:ext cx="11708546" cy="353206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38654"/>
                <a:gridCol w="2238654"/>
                <a:gridCol w="7231238"/>
              </a:tblGrid>
              <a:tr h="423101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Ingresso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Regra de Transição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Regra</a:t>
                      </a:r>
                      <a:r>
                        <a:rPr lang="pt-BR" baseline="0" dirty="0" smtClean="0"/>
                        <a:t> de Cálculo</a:t>
                      </a:r>
                      <a:endParaRPr lang="pt-BR" dirty="0"/>
                    </a:p>
                  </a:txBody>
                  <a:tcPr anchor="ctr"/>
                </a:tc>
              </a:tr>
              <a:tr h="724946">
                <a:tc rowSpan="2">
                  <a:txBody>
                    <a:bodyPr/>
                    <a:lstStyle/>
                    <a:p>
                      <a:pPr algn="ctr"/>
                      <a:r>
                        <a:rPr lang="pt-BR" sz="2400" b="1" dirty="0" smtClean="0"/>
                        <a:t>Até 31/12/2003</a:t>
                      </a:r>
                      <a:endParaRPr lang="pt-B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/>
                        <a:t>1 -</a:t>
                      </a:r>
                      <a:r>
                        <a:rPr lang="pt-BR" sz="2400" b="1" baseline="0" dirty="0" smtClean="0"/>
                        <a:t> P</a:t>
                      </a:r>
                      <a:r>
                        <a:rPr lang="pt-BR" sz="2400" b="1" dirty="0" smtClean="0"/>
                        <a:t>ontos (86/96)</a:t>
                      </a:r>
                      <a:endParaRPr lang="pt-B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400" dirty="0" smtClean="0"/>
                        <a:t>Totalidade da remuneração do servidor público no cargo efetivo em que se der a aposentadoria, observado o disposto no § 8º</a:t>
                      </a:r>
                      <a:r>
                        <a:rPr lang="pt-BR" sz="2400" baseline="0" dirty="0" smtClean="0"/>
                        <a:t> do art. 4º, </a:t>
                      </a:r>
                      <a:r>
                        <a:rPr lang="pt-BR" sz="2400" b="1" baseline="0" dirty="0" smtClean="0"/>
                        <a:t>desde que se aposente aos 62 anos de idade, se mulher, e aos 65 anos de idade, se homem. </a:t>
                      </a:r>
                      <a:endParaRPr lang="pt-BR" sz="2400" b="1" dirty="0"/>
                    </a:p>
                  </a:txBody>
                  <a:tcPr/>
                </a:tc>
              </a:tr>
              <a:tr h="86868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/>
                        <a:t>2 - Pedágio</a:t>
                      </a:r>
                      <a:endParaRPr lang="pt-B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400" dirty="0" smtClean="0"/>
                        <a:t>Totalidade da remuneração do servidor público no cargo efetivo em que se der a aposentadoria, observado o disposto no § 8º</a:t>
                      </a:r>
                      <a:r>
                        <a:rPr lang="pt-BR" sz="2400" baseline="0" dirty="0" smtClean="0"/>
                        <a:t> do art. 4º.</a:t>
                      </a:r>
                      <a:endParaRPr lang="pt-BR" sz="2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974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499443" y="2252816"/>
            <a:ext cx="1119311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/>
              <a:t>Art. 40. O regime próprio de previdência social </a:t>
            </a:r>
            <a:r>
              <a:rPr lang="pt-BR" sz="3200" dirty="0" smtClean="0"/>
              <a:t>dos servidores </a:t>
            </a:r>
            <a:r>
              <a:rPr lang="pt-BR" sz="3200" dirty="0"/>
              <a:t>titulares de cargos efetivos terá caráter contributivo </a:t>
            </a:r>
            <a:r>
              <a:rPr lang="pt-BR" sz="3200" dirty="0" smtClean="0"/>
              <a:t>e solidário</a:t>
            </a:r>
            <a:r>
              <a:rPr lang="pt-BR" sz="3200" dirty="0"/>
              <a:t>, mediante contribuição do respectivo ente federativo, </a:t>
            </a:r>
            <a:r>
              <a:rPr lang="pt-BR" sz="3200" dirty="0" smtClean="0"/>
              <a:t>de servidores </a:t>
            </a:r>
            <a:r>
              <a:rPr lang="pt-BR" sz="3200" dirty="0"/>
              <a:t>ativos, de aposentados e de pensionistas, </a:t>
            </a:r>
            <a:r>
              <a:rPr lang="pt-BR" sz="3200" dirty="0" smtClean="0"/>
              <a:t>observados critérios </a:t>
            </a:r>
            <a:r>
              <a:rPr lang="pt-BR" sz="3200" dirty="0"/>
              <a:t>que preservem o equilíbrio financeiro e atuarial.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GERAIS DOS RPPS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08657" y="2252816"/>
            <a:ext cx="1119311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/>
              <a:t>Art. 40. O regime próprio de previdência social </a:t>
            </a:r>
            <a:r>
              <a:rPr lang="pt-BR" sz="3200" dirty="0" smtClean="0"/>
              <a:t>dos </a:t>
            </a:r>
            <a:r>
              <a:rPr lang="pt-BR" sz="3200" dirty="0" smtClean="0">
                <a:solidFill>
                  <a:srgbClr val="FF0000"/>
                </a:solidFill>
              </a:rPr>
              <a:t>servidores </a:t>
            </a:r>
            <a:r>
              <a:rPr lang="pt-BR" sz="3200" dirty="0">
                <a:solidFill>
                  <a:srgbClr val="FF0000"/>
                </a:solidFill>
              </a:rPr>
              <a:t>titulares de cargos efetivos</a:t>
            </a:r>
            <a:r>
              <a:rPr lang="pt-BR" sz="3200" dirty="0"/>
              <a:t> terá caráter contributivo </a:t>
            </a:r>
            <a:r>
              <a:rPr lang="pt-BR" sz="3200" dirty="0" smtClean="0"/>
              <a:t>e solidário</a:t>
            </a:r>
            <a:r>
              <a:rPr lang="pt-BR" sz="3200" dirty="0"/>
              <a:t>, mediante contribuição do respectivo ente federativo, </a:t>
            </a:r>
            <a:r>
              <a:rPr lang="pt-BR" sz="3200" dirty="0" smtClean="0"/>
              <a:t>de servidores </a:t>
            </a:r>
            <a:r>
              <a:rPr lang="pt-BR" sz="3200" dirty="0"/>
              <a:t>ativos, de aposentados e de pensionistas, </a:t>
            </a:r>
            <a:r>
              <a:rPr lang="pt-BR" sz="3200" dirty="0" smtClean="0"/>
              <a:t>observados critérios </a:t>
            </a:r>
            <a:r>
              <a:rPr lang="pt-BR" sz="3200" dirty="0"/>
              <a:t>que preservem o equilíbrio financeiro e atuarial.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508657" y="2244746"/>
            <a:ext cx="1119311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/>
              <a:t>Art. 40. O regime próprio de previdência social </a:t>
            </a:r>
            <a:r>
              <a:rPr lang="pt-BR" sz="3200" dirty="0" smtClean="0"/>
              <a:t>dos servidores </a:t>
            </a:r>
            <a:r>
              <a:rPr lang="pt-BR" sz="3200" dirty="0"/>
              <a:t>titulares de cargos efetivos </a:t>
            </a:r>
            <a:r>
              <a:rPr lang="pt-BR" sz="3200" dirty="0">
                <a:solidFill>
                  <a:srgbClr val="FF0000"/>
                </a:solidFill>
              </a:rPr>
              <a:t>terá caráter contributivo </a:t>
            </a:r>
            <a:r>
              <a:rPr lang="pt-BR" sz="3200" dirty="0" smtClean="0">
                <a:solidFill>
                  <a:srgbClr val="FF0000"/>
                </a:solidFill>
              </a:rPr>
              <a:t>e solidário</a:t>
            </a:r>
            <a:r>
              <a:rPr lang="pt-BR" sz="3200" dirty="0"/>
              <a:t>, mediante contribuição do respectivo ente federativo, </a:t>
            </a:r>
            <a:r>
              <a:rPr lang="pt-BR" sz="3200" dirty="0" smtClean="0"/>
              <a:t>de servidores </a:t>
            </a:r>
            <a:r>
              <a:rPr lang="pt-BR" sz="3200" dirty="0"/>
              <a:t>ativos, de aposentados e de pensionistas, </a:t>
            </a:r>
            <a:r>
              <a:rPr lang="pt-BR" sz="3200" dirty="0" smtClean="0"/>
              <a:t>observados critérios </a:t>
            </a:r>
            <a:r>
              <a:rPr lang="pt-BR" sz="3200" dirty="0"/>
              <a:t>que preservem o equilíbrio financeiro e atuarial.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503877" y="2247238"/>
            <a:ext cx="1119311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/>
              <a:t>Art. 40. O regime próprio de previdência social </a:t>
            </a:r>
            <a:r>
              <a:rPr lang="pt-BR" sz="3200" dirty="0" smtClean="0"/>
              <a:t>dos servidores </a:t>
            </a:r>
            <a:r>
              <a:rPr lang="pt-BR" sz="3200" dirty="0"/>
              <a:t>titulares de cargos efetivos terá caráter contributivo </a:t>
            </a:r>
            <a:r>
              <a:rPr lang="pt-BR" sz="3200" dirty="0" smtClean="0"/>
              <a:t>e solidário</a:t>
            </a:r>
            <a:r>
              <a:rPr lang="pt-BR" sz="3200" dirty="0"/>
              <a:t>, mediante </a:t>
            </a:r>
            <a:r>
              <a:rPr lang="pt-BR" sz="3200" dirty="0">
                <a:solidFill>
                  <a:srgbClr val="FF0000"/>
                </a:solidFill>
              </a:rPr>
              <a:t>contribuição do respectivo ente federativo, </a:t>
            </a:r>
            <a:r>
              <a:rPr lang="pt-BR" sz="3200" dirty="0" smtClean="0">
                <a:solidFill>
                  <a:srgbClr val="FF0000"/>
                </a:solidFill>
              </a:rPr>
              <a:t>de servidores </a:t>
            </a:r>
            <a:r>
              <a:rPr lang="pt-BR" sz="3200" dirty="0">
                <a:solidFill>
                  <a:srgbClr val="FF0000"/>
                </a:solidFill>
              </a:rPr>
              <a:t>ativos, de aposentados e de pensionistas</a:t>
            </a:r>
            <a:r>
              <a:rPr lang="pt-BR" sz="3200" dirty="0"/>
              <a:t>, </a:t>
            </a:r>
            <a:r>
              <a:rPr lang="pt-BR" sz="3200" dirty="0" smtClean="0"/>
              <a:t>observados critérios </a:t>
            </a:r>
            <a:r>
              <a:rPr lang="pt-BR" sz="3200" dirty="0"/>
              <a:t>que preservem o equilíbrio financeiro e atuarial.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505424" y="2252816"/>
            <a:ext cx="1119311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/>
              <a:t>Art. 40. O regime próprio de previdência social </a:t>
            </a:r>
            <a:r>
              <a:rPr lang="pt-BR" sz="3200" dirty="0" smtClean="0"/>
              <a:t>dos servidores </a:t>
            </a:r>
            <a:r>
              <a:rPr lang="pt-BR" sz="3200" dirty="0"/>
              <a:t>titulares de cargos efetivos terá caráter contributivo </a:t>
            </a:r>
            <a:r>
              <a:rPr lang="pt-BR" sz="3200" dirty="0" smtClean="0"/>
              <a:t>e solidário</a:t>
            </a:r>
            <a:r>
              <a:rPr lang="pt-BR" sz="3200" dirty="0"/>
              <a:t>, mediante contribuição do respectivo ente federativo, </a:t>
            </a:r>
            <a:r>
              <a:rPr lang="pt-BR" sz="3200" dirty="0" smtClean="0"/>
              <a:t>de servidores </a:t>
            </a:r>
            <a:r>
              <a:rPr lang="pt-BR" sz="3200" dirty="0"/>
              <a:t>ativos, de aposentados e de pensionistas, </a:t>
            </a:r>
            <a:r>
              <a:rPr lang="pt-BR" sz="3200" dirty="0" smtClean="0"/>
              <a:t>observados critérios </a:t>
            </a:r>
            <a:r>
              <a:rPr lang="pt-BR" sz="3200" dirty="0"/>
              <a:t>que </a:t>
            </a:r>
            <a:r>
              <a:rPr lang="pt-BR" sz="3200" dirty="0">
                <a:solidFill>
                  <a:srgbClr val="FF0000"/>
                </a:solidFill>
              </a:rPr>
              <a:t>preservem o equilíbrio financeiro e atuarial</a:t>
            </a:r>
            <a:r>
              <a:rPr lang="pt-BR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528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DE TRANSIÇÃO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950944" y="1493097"/>
            <a:ext cx="8097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REGRA DE CÁLCULO DOS SERVIDORES FEDERAIS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4F890D58-4C0B-F74C-BF8F-4941B79AAAB8}"/>
              </a:ext>
            </a:extLst>
          </p:cNvPr>
          <p:cNvSpPr txBox="1"/>
          <p:nvPr/>
        </p:nvSpPr>
        <p:spPr>
          <a:xfrm>
            <a:off x="226141" y="1934787"/>
            <a:ext cx="117397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+mn-lt"/>
              </a:rPr>
              <a:t>Corresponderão a </a:t>
            </a:r>
            <a:r>
              <a:rPr lang="pt-BR" sz="2800" b="1" dirty="0">
                <a:latin typeface="+mn-lt"/>
              </a:rPr>
              <a:t>60% da média </a:t>
            </a:r>
            <a:r>
              <a:rPr lang="pt-BR" sz="2800" dirty="0">
                <a:latin typeface="+mn-lt"/>
              </a:rPr>
              <a:t>de todas as </a:t>
            </a:r>
            <a:r>
              <a:rPr lang="pt-BR" sz="2800" dirty="0" smtClean="0">
                <a:latin typeface="+mn-lt"/>
              </a:rPr>
              <a:t>remunerações desde julho/1994, </a:t>
            </a:r>
            <a:r>
              <a:rPr lang="pt-BR" sz="2800" b="1" dirty="0">
                <a:latin typeface="+mn-lt"/>
              </a:rPr>
              <a:t>acrescidos de 2% para cada ano que exceder 20 anos </a:t>
            </a:r>
            <a:r>
              <a:rPr lang="pt-BR" sz="2800" dirty="0">
                <a:latin typeface="+mn-lt"/>
              </a:rPr>
              <a:t>de contribuição.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xmlns="" id="{AA1B92AA-6E77-4E3B-AC24-A8D2EFF870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9255550"/>
              </p:ext>
            </p:extLst>
          </p:nvPr>
        </p:nvGraphicFramePr>
        <p:xfrm>
          <a:off x="668903" y="2622171"/>
          <a:ext cx="10854193" cy="3589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5395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DE TRANSIÇÃO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950944" y="1493097"/>
            <a:ext cx="8097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REAJUSTAMENTO DOS SERVIDORES FEDERAIS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089633"/>
              </p:ext>
            </p:extLst>
          </p:nvPr>
        </p:nvGraphicFramePr>
        <p:xfrm>
          <a:off x="239805" y="2371629"/>
          <a:ext cx="11712389" cy="211474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68774"/>
                <a:gridCol w="8943615"/>
              </a:tblGrid>
              <a:tr h="423101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Regra de Cálculo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Regra</a:t>
                      </a:r>
                      <a:r>
                        <a:rPr lang="pt-BR" baseline="0" dirty="0" smtClean="0"/>
                        <a:t> de Cálculo</a:t>
                      </a:r>
                      <a:endParaRPr lang="pt-BR" dirty="0"/>
                    </a:p>
                  </a:txBody>
                  <a:tcPr anchor="ctr"/>
                </a:tc>
              </a:tr>
              <a:tr h="724946"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/>
                        <a:t>Integralidade</a:t>
                      </a:r>
                      <a:endParaRPr lang="pt-B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400" dirty="0" smtClean="0"/>
                        <a:t>De acordo com o disposto no art. 7º da Emenda Constitucional nº 41, de 19 de dezembro de 2003.</a:t>
                      </a:r>
                      <a:endParaRPr lang="pt-BR" sz="2400" b="1" dirty="0"/>
                    </a:p>
                  </a:txBody>
                  <a:tcPr/>
                </a:tc>
              </a:tr>
              <a:tr h="868680"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/>
                        <a:t>Média</a:t>
                      </a:r>
                      <a:endParaRPr lang="pt-BR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400" dirty="0" smtClean="0"/>
                        <a:t>Nos termos estabelecidos para o Regime Geral de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dirty="0" smtClean="0"/>
                        <a:t>Previdência Social.</a:t>
                      </a:r>
                      <a:endParaRPr lang="pt-BR" sz="2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062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DE TRANSIÇÃO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950944" y="1493097"/>
            <a:ext cx="8097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EXEMPLOS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6" name="Espaço Reservado para Conteúdo 3">
            <a:extLst>
              <a:ext uri="{FF2B5EF4-FFF2-40B4-BE49-F238E27FC236}">
                <a16:creationId xmlns:a16="http://schemas.microsoft.com/office/drawing/2014/main" xmlns="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0331597"/>
              </p:ext>
            </p:extLst>
          </p:nvPr>
        </p:nvGraphicFramePr>
        <p:xfrm>
          <a:off x="1140719" y="2013065"/>
          <a:ext cx="10045836" cy="346796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88619"/>
                <a:gridCol w="15151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3169"/>
                <a:gridCol w="1745673"/>
                <a:gridCol w="1852551"/>
                <a:gridCol w="1840674"/>
              </a:tblGrid>
              <a:tr h="801387">
                <a:tc rowSpan="2">
                  <a:txBody>
                    <a:bodyPr/>
                    <a:lstStyle/>
                    <a:p>
                      <a:pPr algn="ctr"/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Hoje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Regra Atual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Transição 1</a:t>
                      </a:r>
                    </a:p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(Média)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Transição 1</a:t>
                      </a:r>
                    </a:p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(Integralidade)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Transição 2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extLst>
                  <a:ext uri="{0D108BD9-81ED-4DB2-BD59-A6C34878D82A}">
                    <a16:rowId xmlns:a16="http://schemas.microsoft.com/office/drawing/2014/main" xmlns="" val="3764037998"/>
                  </a:ext>
                </a:extLst>
              </a:tr>
              <a:tr h="403761">
                <a:tc vMerge="1">
                  <a:txBody>
                    <a:bodyPr/>
                    <a:lstStyle/>
                    <a:p>
                      <a:pPr algn="ctr"/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2019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2020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2021</a:t>
                      </a:r>
                    </a:p>
                    <a:p>
                      <a:pPr algn="ctr"/>
                      <a:r>
                        <a:rPr lang="pt-BR" sz="1400" b="1" i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(88 pontos)</a:t>
                      </a:r>
                      <a:endParaRPr lang="pt-BR" sz="1400" b="1" i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2026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2021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</a:tr>
              <a:tr h="953912">
                <a:tc>
                  <a:txBody>
                    <a:bodyPr/>
                    <a:lstStyle/>
                    <a:p>
                      <a:pPr algn="ctr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Idade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55 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56 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57 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62 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57 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extLst>
                  <a:ext uri="{0D108BD9-81ED-4DB2-BD59-A6C34878D82A}">
                    <a16:rowId xmlns:a16="http://schemas.microsoft.com/office/drawing/2014/main" xmlns="" val="1622313786"/>
                  </a:ext>
                </a:extLst>
              </a:tr>
              <a:tr h="1141862">
                <a:tc>
                  <a:txBody>
                    <a:bodyPr/>
                    <a:lstStyle/>
                    <a:p>
                      <a:pPr algn="ctr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Tempo de Contribuição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29 anos</a:t>
                      </a:r>
                    </a:p>
                    <a:p>
                      <a:pPr algn="ctr"/>
                      <a:r>
                        <a:rPr lang="pt-BR" sz="1400" b="1" i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(1990)</a:t>
                      </a:r>
                      <a:endParaRPr lang="pt-BR" sz="1400" b="1" i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30 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31 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36 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31 anos</a:t>
                      </a:r>
                    </a:p>
                    <a:p>
                      <a:pPr algn="ctr"/>
                      <a:r>
                        <a:rPr lang="pt-BR" sz="1400" b="1" i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(1 ano</a:t>
                      </a:r>
                      <a:r>
                        <a:rPr lang="pt-BR" sz="1400" b="1" i="1" kern="1200" baseline="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 de pedágio)</a:t>
                      </a:r>
                      <a:endParaRPr lang="pt-BR" sz="1400" b="1" i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7" name="Imagem 4">
            <a:extLst>
              <a:ext uri="{FF2B5EF4-FFF2-40B4-BE49-F238E27FC236}">
                <a16:creationId xmlns:a16="http://schemas.microsoft.com/office/drawing/2014/main" xmlns="" id="{559C3A90-9141-534A-9063-1CDB5A1E9CA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1" t="7935" r="82816" b="72751"/>
          <a:stretch/>
        </p:blipFill>
        <p:spPr>
          <a:xfrm>
            <a:off x="1553293" y="2254957"/>
            <a:ext cx="622956" cy="68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2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DE TRANSIÇÃO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950944" y="1493097"/>
            <a:ext cx="8097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EXEMPLOS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6" name="Espaço Reservado para Conteúdo 3">
            <a:extLst>
              <a:ext uri="{FF2B5EF4-FFF2-40B4-BE49-F238E27FC236}">
                <a16:creationId xmlns:a16="http://schemas.microsoft.com/office/drawing/2014/main" xmlns="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0528735"/>
              </p:ext>
            </p:extLst>
          </p:nvPr>
        </p:nvGraphicFramePr>
        <p:xfrm>
          <a:off x="1140719" y="2013065"/>
          <a:ext cx="10045836" cy="346796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88619"/>
                <a:gridCol w="15151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3169"/>
                <a:gridCol w="1745673"/>
                <a:gridCol w="1852551"/>
                <a:gridCol w="1840674"/>
              </a:tblGrid>
              <a:tr h="801387">
                <a:tc rowSpan="2">
                  <a:txBody>
                    <a:bodyPr/>
                    <a:lstStyle/>
                    <a:p>
                      <a:pPr algn="ctr"/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Hoje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Regra Atual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Transição 1</a:t>
                      </a:r>
                    </a:p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(Média)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Transição 1</a:t>
                      </a:r>
                    </a:p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(Integralidade)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Transição 2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extLst>
                  <a:ext uri="{0D108BD9-81ED-4DB2-BD59-A6C34878D82A}">
                    <a16:rowId xmlns:a16="http://schemas.microsoft.com/office/drawing/2014/main" xmlns="" val="3764037998"/>
                  </a:ext>
                </a:extLst>
              </a:tr>
              <a:tr h="403761">
                <a:tc vMerge="1">
                  <a:txBody>
                    <a:bodyPr/>
                    <a:lstStyle/>
                    <a:p>
                      <a:pPr algn="ctr"/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2019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2022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2025</a:t>
                      </a:r>
                    </a:p>
                    <a:p>
                      <a:pPr algn="ctr"/>
                      <a:r>
                        <a:rPr lang="pt-BR" sz="1400" b="1" i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(92 pontos)</a:t>
                      </a:r>
                      <a:endParaRPr lang="pt-BR" sz="1400" b="1" i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2029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2024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</a:tr>
              <a:tr h="953912">
                <a:tc>
                  <a:txBody>
                    <a:bodyPr/>
                    <a:lstStyle/>
                    <a:p>
                      <a:pPr algn="ctr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Idade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52 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55 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58 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62 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57 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extLst>
                  <a:ext uri="{0D108BD9-81ED-4DB2-BD59-A6C34878D82A}">
                    <a16:rowId xmlns:a16="http://schemas.microsoft.com/office/drawing/2014/main" xmlns="" val="1622313786"/>
                  </a:ext>
                </a:extLst>
              </a:tr>
              <a:tr h="1141862">
                <a:tc>
                  <a:txBody>
                    <a:bodyPr/>
                    <a:lstStyle/>
                    <a:p>
                      <a:pPr algn="ctr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Tempo de Contribuição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28 anos</a:t>
                      </a:r>
                    </a:p>
                    <a:p>
                      <a:pPr algn="ctr"/>
                      <a:r>
                        <a:rPr lang="pt-BR" sz="1400" b="1" i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(1991)</a:t>
                      </a:r>
                      <a:endParaRPr lang="pt-BR" sz="1400" b="1" i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31 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34 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38 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33 anos</a:t>
                      </a:r>
                    </a:p>
                    <a:p>
                      <a:pPr algn="ctr"/>
                      <a:r>
                        <a:rPr lang="pt-BR" sz="1400" b="1" i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(2 anos de pedágio)</a:t>
                      </a:r>
                      <a:endParaRPr lang="pt-BR" sz="1400" b="1" i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7" name="Imagem 4">
            <a:extLst>
              <a:ext uri="{FF2B5EF4-FFF2-40B4-BE49-F238E27FC236}">
                <a16:creationId xmlns:a16="http://schemas.microsoft.com/office/drawing/2014/main" xmlns="" id="{559C3A90-9141-534A-9063-1CDB5A1E9CA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1" t="7935" r="82816" b="72751"/>
          <a:stretch/>
        </p:blipFill>
        <p:spPr>
          <a:xfrm>
            <a:off x="1553293" y="2254957"/>
            <a:ext cx="622956" cy="68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84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DE TRANSIÇÃO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950944" y="1493097"/>
            <a:ext cx="8097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EXEMPLOS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6" name="Espaço Reservado para Conteúdo 3">
            <a:extLst>
              <a:ext uri="{FF2B5EF4-FFF2-40B4-BE49-F238E27FC236}">
                <a16:creationId xmlns:a16="http://schemas.microsoft.com/office/drawing/2014/main" xmlns="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3914275"/>
              </p:ext>
            </p:extLst>
          </p:nvPr>
        </p:nvGraphicFramePr>
        <p:xfrm>
          <a:off x="1140719" y="2013065"/>
          <a:ext cx="10045836" cy="346796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88619"/>
                <a:gridCol w="15151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3169"/>
                <a:gridCol w="1745673"/>
                <a:gridCol w="1852551"/>
                <a:gridCol w="1840674"/>
              </a:tblGrid>
              <a:tr h="801387">
                <a:tc rowSpan="2">
                  <a:txBody>
                    <a:bodyPr/>
                    <a:lstStyle/>
                    <a:p>
                      <a:pPr algn="ctr"/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Hoje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Regra Atual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Transição 1</a:t>
                      </a:r>
                    </a:p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(Média)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Transição 1</a:t>
                      </a:r>
                    </a:p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(Integralidade)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Transição 2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extLst>
                  <a:ext uri="{0D108BD9-81ED-4DB2-BD59-A6C34878D82A}">
                    <a16:rowId xmlns:a16="http://schemas.microsoft.com/office/drawing/2014/main" xmlns="" val="3764037998"/>
                  </a:ext>
                </a:extLst>
              </a:tr>
              <a:tr h="403761">
                <a:tc vMerge="1">
                  <a:txBody>
                    <a:bodyPr/>
                    <a:lstStyle/>
                    <a:p>
                      <a:pPr algn="ctr"/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2019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2029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2036</a:t>
                      </a:r>
                    </a:p>
                    <a:p>
                      <a:pPr algn="ctr"/>
                      <a:r>
                        <a:rPr lang="pt-BR" sz="1400" b="1" i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(100 pontos)</a:t>
                      </a:r>
                      <a:endParaRPr lang="pt-BR" sz="1400" b="1" i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2039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2034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</a:tr>
              <a:tr h="953912">
                <a:tc>
                  <a:txBody>
                    <a:bodyPr/>
                    <a:lstStyle/>
                    <a:p>
                      <a:pPr algn="ctr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Idade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42 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52 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59 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62 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57 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extLst>
                  <a:ext uri="{0D108BD9-81ED-4DB2-BD59-A6C34878D82A}">
                    <a16:rowId xmlns:a16="http://schemas.microsoft.com/office/drawing/2014/main" xmlns="" val="1622313786"/>
                  </a:ext>
                </a:extLst>
              </a:tr>
              <a:tr h="1141862">
                <a:tc>
                  <a:txBody>
                    <a:bodyPr/>
                    <a:lstStyle/>
                    <a:p>
                      <a:pPr algn="ctr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Tempo de Contribuição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24 anos</a:t>
                      </a:r>
                    </a:p>
                    <a:p>
                      <a:pPr algn="ctr"/>
                      <a:r>
                        <a:rPr lang="pt-BR" sz="1400" b="1" i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(1995)</a:t>
                      </a:r>
                      <a:endParaRPr lang="pt-BR" sz="1400" b="1" i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34 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41 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44 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39 anos</a:t>
                      </a:r>
                    </a:p>
                    <a:p>
                      <a:pPr algn="ctr"/>
                      <a:r>
                        <a:rPr lang="pt-BR" sz="1400" b="1" i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(6 anos de pedágio)</a:t>
                      </a:r>
                      <a:endParaRPr lang="pt-BR" sz="1400" b="1" i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7" name="Imagem 4">
            <a:extLst>
              <a:ext uri="{FF2B5EF4-FFF2-40B4-BE49-F238E27FC236}">
                <a16:creationId xmlns:a16="http://schemas.microsoft.com/office/drawing/2014/main" xmlns="" id="{559C3A90-9141-534A-9063-1CDB5A1E9CA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1" t="7935" r="82816" b="72751"/>
          <a:stretch/>
        </p:blipFill>
        <p:spPr>
          <a:xfrm>
            <a:off x="1553293" y="2254957"/>
            <a:ext cx="622956" cy="68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54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DE TRANSIÇÃO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950944" y="1493097"/>
            <a:ext cx="8097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EXEMPLOS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6" name="Espaço Reservado para Conteúdo 3">
            <a:extLst>
              <a:ext uri="{FF2B5EF4-FFF2-40B4-BE49-F238E27FC236}">
                <a16:creationId xmlns:a16="http://schemas.microsoft.com/office/drawing/2014/main" xmlns="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072102"/>
              </p:ext>
            </p:extLst>
          </p:nvPr>
        </p:nvGraphicFramePr>
        <p:xfrm>
          <a:off x="1140719" y="2013065"/>
          <a:ext cx="10045836" cy="346796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88619"/>
                <a:gridCol w="15151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3169"/>
                <a:gridCol w="1745673"/>
                <a:gridCol w="1852551"/>
                <a:gridCol w="1840674"/>
              </a:tblGrid>
              <a:tr h="801387">
                <a:tc rowSpan="2">
                  <a:txBody>
                    <a:bodyPr/>
                    <a:lstStyle/>
                    <a:p>
                      <a:pPr algn="ctr"/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Hoje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Regra Atual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Transição 1</a:t>
                      </a:r>
                    </a:p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(Média)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Transição 1</a:t>
                      </a:r>
                    </a:p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(Integralidade)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Transição 2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extLst>
                  <a:ext uri="{0D108BD9-81ED-4DB2-BD59-A6C34878D82A}">
                    <a16:rowId xmlns:a16="http://schemas.microsoft.com/office/drawing/2014/main" xmlns="" val="3764037998"/>
                  </a:ext>
                </a:extLst>
              </a:tr>
              <a:tr h="403761">
                <a:tc vMerge="1">
                  <a:txBody>
                    <a:bodyPr/>
                    <a:lstStyle/>
                    <a:p>
                      <a:pPr algn="ctr"/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2019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2034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2039</a:t>
                      </a:r>
                      <a:endParaRPr lang="pt-BR" sz="1800" b="1" kern="120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ctr"/>
                      <a:r>
                        <a:rPr lang="pt-BR" sz="1400" b="1" i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(</a:t>
                      </a:r>
                      <a:r>
                        <a:rPr lang="pt-BR" sz="1400" b="1" i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105 </a:t>
                      </a:r>
                      <a:r>
                        <a:rPr lang="pt-BR" sz="1400" b="1" i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pontos)</a:t>
                      </a:r>
                      <a:endParaRPr lang="pt-BR" sz="1400" b="1" i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2042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2037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</a:tr>
              <a:tr h="953912">
                <a:tc>
                  <a:txBody>
                    <a:bodyPr/>
                    <a:lstStyle/>
                    <a:p>
                      <a:pPr algn="ctr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Idade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42 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57 </a:t>
                      </a: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62 </a:t>
                      </a: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65 </a:t>
                      </a: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60 </a:t>
                      </a: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extLst>
                  <a:ext uri="{0D108BD9-81ED-4DB2-BD59-A6C34878D82A}">
                    <a16:rowId xmlns:a16="http://schemas.microsoft.com/office/drawing/2014/main" xmlns="" val="1622313786"/>
                  </a:ext>
                </a:extLst>
              </a:tr>
              <a:tr h="1141862">
                <a:tc>
                  <a:txBody>
                    <a:bodyPr/>
                    <a:lstStyle/>
                    <a:p>
                      <a:pPr algn="ctr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Tempo de Contribuição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24 anos</a:t>
                      </a:r>
                    </a:p>
                    <a:p>
                      <a:pPr algn="ctr"/>
                      <a:r>
                        <a:rPr lang="pt-BR" sz="1400" b="1" i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(1995)</a:t>
                      </a:r>
                      <a:endParaRPr lang="pt-BR" sz="1400" b="1" i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39 </a:t>
                      </a: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44 </a:t>
                      </a: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47 </a:t>
                      </a: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42 </a:t>
                      </a: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anos</a:t>
                      </a:r>
                    </a:p>
                    <a:p>
                      <a:pPr algn="ctr"/>
                      <a:r>
                        <a:rPr lang="pt-BR" sz="1400" b="1" i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(6 anos de pedágio)</a:t>
                      </a:r>
                      <a:endParaRPr lang="pt-BR" sz="1400" b="1" i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8" name="Imagem 6">
            <a:extLst>
              <a:ext uri="{FF2B5EF4-FFF2-40B4-BE49-F238E27FC236}">
                <a16:creationId xmlns:a16="http://schemas.microsoft.com/office/drawing/2014/main" xmlns="" id="{CCFF6E31-4AAE-114D-96E5-95AD01DC00C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45" t="6298" r="2290" b="72915"/>
          <a:stretch/>
        </p:blipFill>
        <p:spPr>
          <a:xfrm>
            <a:off x="1515394" y="2329819"/>
            <a:ext cx="761028" cy="68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10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DE TRANSIÇÃO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950944" y="1493097"/>
            <a:ext cx="8097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EXEMPLOS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6" name="Espaço Reservado para Conteúdo 3">
            <a:extLst>
              <a:ext uri="{FF2B5EF4-FFF2-40B4-BE49-F238E27FC236}">
                <a16:creationId xmlns:a16="http://schemas.microsoft.com/office/drawing/2014/main" xmlns="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0289779"/>
              </p:ext>
            </p:extLst>
          </p:nvPr>
        </p:nvGraphicFramePr>
        <p:xfrm>
          <a:off x="1140719" y="2013065"/>
          <a:ext cx="10045836" cy="346796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88619"/>
                <a:gridCol w="15151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3169"/>
                <a:gridCol w="1745673"/>
                <a:gridCol w="1852551"/>
                <a:gridCol w="1840674"/>
              </a:tblGrid>
              <a:tr h="801387">
                <a:tc rowSpan="2">
                  <a:txBody>
                    <a:bodyPr/>
                    <a:lstStyle/>
                    <a:p>
                      <a:pPr algn="ctr"/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Hoje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Regra Atual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Transição 1</a:t>
                      </a:r>
                    </a:p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(Média)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Transição 1</a:t>
                      </a:r>
                    </a:p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(Integralidade)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Transição 2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extLst>
                  <a:ext uri="{0D108BD9-81ED-4DB2-BD59-A6C34878D82A}">
                    <a16:rowId xmlns:a16="http://schemas.microsoft.com/office/drawing/2014/main" xmlns="" val="3764037998"/>
                  </a:ext>
                </a:extLst>
              </a:tr>
              <a:tr h="403761">
                <a:tc vMerge="1">
                  <a:txBody>
                    <a:bodyPr/>
                    <a:lstStyle/>
                    <a:p>
                      <a:pPr algn="ctr"/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2019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2021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2025</a:t>
                      </a:r>
                      <a:endParaRPr lang="pt-BR" sz="1800" b="1" kern="120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ctr"/>
                      <a:r>
                        <a:rPr lang="pt-BR" sz="1400" b="1" i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(</a:t>
                      </a:r>
                      <a:r>
                        <a:rPr lang="pt-BR" sz="1400" b="1" i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102 </a:t>
                      </a:r>
                      <a:r>
                        <a:rPr lang="pt-BR" sz="1400" b="1" i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pontos)</a:t>
                      </a:r>
                      <a:endParaRPr lang="pt-BR" sz="1400" b="1" i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2028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2023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</a:tr>
              <a:tr h="953912">
                <a:tc>
                  <a:txBody>
                    <a:bodyPr/>
                    <a:lstStyle/>
                    <a:p>
                      <a:pPr algn="ctr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Idade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56 </a:t>
                      </a: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58 </a:t>
                      </a: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62 </a:t>
                      </a: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65 </a:t>
                      </a: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60 </a:t>
                      </a: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extLst>
                  <a:ext uri="{0D108BD9-81ED-4DB2-BD59-A6C34878D82A}">
                    <a16:rowId xmlns:a16="http://schemas.microsoft.com/office/drawing/2014/main" xmlns="" val="1622313786"/>
                  </a:ext>
                </a:extLst>
              </a:tr>
              <a:tr h="1141862">
                <a:tc>
                  <a:txBody>
                    <a:bodyPr/>
                    <a:lstStyle/>
                    <a:p>
                      <a:pPr algn="ctr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Tempo de Contribuição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35 </a:t>
                      </a: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anos</a:t>
                      </a:r>
                    </a:p>
                    <a:p>
                      <a:pPr algn="ctr"/>
                      <a:r>
                        <a:rPr lang="pt-BR" sz="1400" b="1" i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(</a:t>
                      </a:r>
                      <a:r>
                        <a:rPr lang="pt-BR" sz="1400" b="1" i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1984)</a:t>
                      </a:r>
                      <a:endParaRPr lang="pt-BR" sz="1400" b="1" i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37 </a:t>
                      </a: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41 </a:t>
                      </a: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44 </a:t>
                      </a: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39 </a:t>
                      </a: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anos</a:t>
                      </a:r>
                    </a:p>
                    <a:p>
                      <a:pPr algn="ctr"/>
                      <a:r>
                        <a:rPr lang="pt-BR" sz="1400" b="1" i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(sem </a:t>
                      </a:r>
                      <a:r>
                        <a:rPr lang="pt-BR" sz="1400" b="1" i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pedágio)</a:t>
                      </a:r>
                      <a:endParaRPr lang="pt-BR" sz="1400" b="1" i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8" name="Imagem 6">
            <a:extLst>
              <a:ext uri="{FF2B5EF4-FFF2-40B4-BE49-F238E27FC236}">
                <a16:creationId xmlns:a16="http://schemas.microsoft.com/office/drawing/2014/main" xmlns="" id="{CCFF6E31-4AAE-114D-96E5-95AD01DC00C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45" t="6298" r="2290" b="72915"/>
          <a:stretch/>
        </p:blipFill>
        <p:spPr>
          <a:xfrm>
            <a:off x="1515394" y="2329819"/>
            <a:ext cx="761028" cy="68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05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DE TRANSIÇÃO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950944" y="1493097"/>
            <a:ext cx="80972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EXEMPLOS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6" name="Espaço Reservado para Conteúdo 3">
            <a:extLst>
              <a:ext uri="{FF2B5EF4-FFF2-40B4-BE49-F238E27FC236}">
                <a16:creationId xmlns:a16="http://schemas.microsoft.com/office/drawing/2014/main" xmlns="" id="{5C398F0B-7196-4D39-AD7A-2B24FCC2B3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1717793"/>
              </p:ext>
            </p:extLst>
          </p:nvPr>
        </p:nvGraphicFramePr>
        <p:xfrm>
          <a:off x="1140719" y="2013065"/>
          <a:ext cx="10045836" cy="346796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88619"/>
                <a:gridCol w="15151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3169"/>
                <a:gridCol w="1745673"/>
                <a:gridCol w="1852551"/>
                <a:gridCol w="1840674"/>
              </a:tblGrid>
              <a:tr h="801387">
                <a:tc rowSpan="2">
                  <a:txBody>
                    <a:bodyPr/>
                    <a:lstStyle/>
                    <a:p>
                      <a:pPr algn="ctr"/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Hoje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Regra Atual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Transição 1</a:t>
                      </a:r>
                    </a:p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(Média)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Transição 1</a:t>
                      </a:r>
                    </a:p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(Integralidade)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kern="1200" dirty="0" smtClean="0">
                          <a:latin typeface="+mn-lt"/>
                          <a:cs typeface="Calibri"/>
                        </a:rPr>
                        <a:t>Transição 2</a:t>
                      </a:r>
                      <a:endParaRPr lang="pt-BR" sz="1300" kern="1200" dirty="0">
                        <a:latin typeface="+mn-lt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extLst>
                  <a:ext uri="{0D108BD9-81ED-4DB2-BD59-A6C34878D82A}">
                    <a16:rowId xmlns:a16="http://schemas.microsoft.com/office/drawing/2014/main" xmlns="" val="3764037998"/>
                  </a:ext>
                </a:extLst>
              </a:tr>
              <a:tr h="403761">
                <a:tc vMerge="1">
                  <a:txBody>
                    <a:bodyPr/>
                    <a:lstStyle/>
                    <a:p>
                      <a:pPr algn="ctr"/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2019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2045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2048</a:t>
                      </a:r>
                      <a:endParaRPr lang="pt-BR" sz="1800" b="1" kern="1200" dirty="0" smtClean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ctr"/>
                      <a:r>
                        <a:rPr lang="pt-BR" sz="1400" b="1" i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(</a:t>
                      </a:r>
                      <a:r>
                        <a:rPr lang="pt-BR" sz="1400" b="1" i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105 </a:t>
                      </a:r>
                      <a:r>
                        <a:rPr lang="pt-BR" sz="1400" b="1" i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pontos)</a:t>
                      </a:r>
                      <a:endParaRPr lang="pt-BR" sz="1400" b="1" i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-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2063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</a:tr>
              <a:tr h="953912">
                <a:tc>
                  <a:txBody>
                    <a:bodyPr/>
                    <a:lstStyle/>
                    <a:p>
                      <a:pPr algn="ctr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Idade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34 </a:t>
                      </a: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60 </a:t>
                      </a: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63 </a:t>
                      </a: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-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78 </a:t>
                      </a: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extLst>
                  <a:ext uri="{0D108BD9-81ED-4DB2-BD59-A6C34878D82A}">
                    <a16:rowId xmlns:a16="http://schemas.microsoft.com/office/drawing/2014/main" xmlns="" val="1622313786"/>
                  </a:ext>
                </a:extLst>
              </a:tr>
              <a:tr h="1141862">
                <a:tc>
                  <a:txBody>
                    <a:bodyPr/>
                    <a:lstStyle/>
                    <a:p>
                      <a:pPr algn="ctr"/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Tempo de Contribuição</a:t>
                      </a:r>
                      <a:endParaRPr lang="pt-BR" sz="16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13 </a:t>
                      </a: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anos</a:t>
                      </a:r>
                    </a:p>
                    <a:p>
                      <a:pPr algn="ctr"/>
                      <a:r>
                        <a:rPr lang="pt-BR" sz="1400" b="1" i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(2006)</a:t>
                      </a:r>
                      <a:endParaRPr lang="pt-BR" sz="1400" b="1" i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39 </a:t>
                      </a: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42 </a:t>
                      </a: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anos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-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57 </a:t>
                      </a: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anos</a:t>
                      </a:r>
                    </a:p>
                    <a:p>
                      <a:pPr algn="ctr"/>
                      <a:r>
                        <a:rPr lang="pt-BR" sz="1400" b="1" i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(22 </a:t>
                      </a:r>
                      <a:r>
                        <a:rPr lang="pt-BR" sz="1400" b="1" i="1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anos de pedágio)</a:t>
                      </a:r>
                      <a:endParaRPr lang="pt-BR" sz="1400" b="1" i="1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 marL="68580" marR="68580" marT="41564" marB="41564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8" name="Imagem 6">
            <a:extLst>
              <a:ext uri="{FF2B5EF4-FFF2-40B4-BE49-F238E27FC236}">
                <a16:creationId xmlns:a16="http://schemas.microsoft.com/office/drawing/2014/main" xmlns="" id="{CCFF6E31-4AAE-114D-96E5-95AD01DC00C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45" t="6298" r="2290" b="72915"/>
          <a:stretch/>
        </p:blipFill>
        <p:spPr>
          <a:xfrm>
            <a:off x="1515394" y="2329819"/>
            <a:ext cx="761028" cy="68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58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DE TRANSIÇÃO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979552" y="1490038"/>
            <a:ext cx="8460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REMUNERAÇÃO DO CARGO EFETIVO DOS SERVIDORES FEDERAIS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632012" y="2360635"/>
            <a:ext cx="1114761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§ 8º Considera-se remuneração do servidor público no cargo efetivo, para fins de cálculo dos proventos de aposentadoria que tenham fundamento no disposto no inciso I do § 6º, </a:t>
            </a:r>
            <a:r>
              <a:rPr lang="pt-BR" sz="2800" b="1" dirty="0"/>
              <a:t>o valor constituído pelo subsídio, pelo vencimento e pelas vantagens pecuniárias permanentes do cargo, estabelecidos em lei de cada ente federativo, acrescidos dos adicionais de caráter individual e das vantagens pessoais permanentes</a:t>
            </a:r>
            <a:r>
              <a:rPr lang="pt-BR" sz="2800" dirty="0"/>
              <a:t>, observados os seguintes critérios: </a:t>
            </a:r>
          </a:p>
        </p:txBody>
      </p:sp>
    </p:spTree>
    <p:extLst>
      <p:ext uri="{BB962C8B-B14F-4D97-AF65-F5344CB8AC3E}">
        <p14:creationId xmlns:p14="http://schemas.microsoft.com/office/powerpoint/2010/main" val="3999363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DE TRANSIÇÃO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979552" y="1490038"/>
            <a:ext cx="8460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REMUNERAÇÃO DO CARGO EFETIVO DOS SERVIDORES FEDERAIS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632012" y="2360635"/>
            <a:ext cx="1117450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I - se o cargo estiver </a:t>
            </a:r>
            <a:r>
              <a:rPr lang="pt-BR" sz="2800" b="1" dirty="0">
                <a:solidFill>
                  <a:srgbClr val="FF0000"/>
                </a:solidFill>
              </a:rPr>
              <a:t>sujeito a variações na carga horária</a:t>
            </a:r>
            <a:r>
              <a:rPr lang="pt-BR" sz="2800" dirty="0"/>
              <a:t>, o valor das rubricas que refletem essa variação integrarão o cálculo do valor da remuneração do servidor público no cargo efetivo em que se deu a aposentadoria e </a:t>
            </a:r>
            <a:r>
              <a:rPr lang="pt-BR" sz="2800" b="1" dirty="0"/>
              <a:t>considerará a média aritmética simples dessa carga horária proporcional ao número de anos completos de recebimento e contribuição, contínuos ou intercalados, em relação ao tempo total exigido para a aposentadoria</a:t>
            </a:r>
            <a:r>
              <a:rPr lang="pt-BR" sz="2800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3551870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GERAIS DOS RPPS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05424" y="2022207"/>
            <a:ext cx="1119311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/>
              <a:t>§ 1º Os servidores serão aposentados: </a:t>
            </a:r>
          </a:p>
          <a:p>
            <a:pPr algn="just"/>
            <a:r>
              <a:rPr lang="pt-BR" sz="2800" dirty="0" smtClean="0"/>
              <a:t>I - por incapacidade permanente para o trabalho, quando insuscetível de readaptação (...);</a:t>
            </a:r>
          </a:p>
          <a:p>
            <a:pPr algn="just"/>
            <a:r>
              <a:rPr lang="pt-BR" sz="2800" dirty="0" smtClean="0"/>
              <a:t>II - compulsoriamente ao 70 anos ou aos 75 anos conforme lei complementar;</a:t>
            </a:r>
          </a:p>
          <a:p>
            <a:pPr algn="just"/>
            <a:r>
              <a:rPr lang="pt-BR" sz="2800" dirty="0" smtClean="0"/>
              <a:t>III - voluntariamente, </a:t>
            </a:r>
            <a:r>
              <a:rPr lang="pt-BR" sz="2800" dirty="0"/>
              <a:t>observados a idade, o tempo </a:t>
            </a:r>
            <a:r>
              <a:rPr lang="pt-BR" sz="2800" dirty="0" smtClean="0"/>
              <a:t>de contribuição </a:t>
            </a:r>
            <a:r>
              <a:rPr lang="pt-BR" sz="2800" dirty="0"/>
              <a:t>e os demais requisitos e critérios estabelecidos em lei </a:t>
            </a:r>
            <a:r>
              <a:rPr lang="pt-BR" sz="2800" dirty="0" smtClean="0"/>
              <a:t>do respectivo </a:t>
            </a:r>
            <a:r>
              <a:rPr lang="pt-BR" sz="2800" dirty="0"/>
              <a:t>ente federativo.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510108" y="2020198"/>
            <a:ext cx="1119311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/>
              <a:t>§ 1º Os servidores serão aposentados: </a:t>
            </a:r>
          </a:p>
          <a:p>
            <a:pPr algn="just"/>
            <a:r>
              <a:rPr lang="pt-BR" sz="2800" dirty="0" smtClean="0"/>
              <a:t>I - por incapacidade permanente para o trabalho, quando insuscetível de readaptação (...);</a:t>
            </a:r>
          </a:p>
          <a:p>
            <a:pPr algn="just"/>
            <a:r>
              <a:rPr lang="pt-BR" sz="2800" dirty="0" smtClean="0"/>
              <a:t>II - compulsoriamente ao 70 anos ou aos 75 anos conforme lei complementar;</a:t>
            </a:r>
          </a:p>
          <a:p>
            <a:pPr algn="just"/>
            <a:r>
              <a:rPr lang="pt-BR" sz="2800" dirty="0" smtClean="0"/>
              <a:t>III - voluntariamente, </a:t>
            </a:r>
            <a:r>
              <a:rPr lang="pt-BR" sz="2800" dirty="0"/>
              <a:t>observados a idade, o tempo </a:t>
            </a:r>
            <a:r>
              <a:rPr lang="pt-BR" sz="2800" dirty="0" smtClean="0"/>
              <a:t>de contribuição </a:t>
            </a:r>
            <a:r>
              <a:rPr lang="pt-BR" sz="2800" dirty="0"/>
              <a:t>e os demais requisitos e </a:t>
            </a:r>
            <a:r>
              <a:rPr lang="pt-BR" sz="2800" dirty="0">
                <a:solidFill>
                  <a:srgbClr val="FF0000"/>
                </a:solidFill>
              </a:rPr>
              <a:t>critérios estabelecidos em lei </a:t>
            </a:r>
            <a:r>
              <a:rPr lang="pt-BR" sz="2800" dirty="0" smtClean="0">
                <a:solidFill>
                  <a:srgbClr val="FF0000"/>
                </a:solidFill>
              </a:rPr>
              <a:t>do respectivo </a:t>
            </a:r>
            <a:r>
              <a:rPr lang="pt-BR" sz="2800" dirty="0">
                <a:solidFill>
                  <a:srgbClr val="FF0000"/>
                </a:solidFill>
              </a:rPr>
              <a:t>ente federativo.</a:t>
            </a:r>
          </a:p>
        </p:txBody>
      </p:sp>
    </p:spTree>
    <p:extLst>
      <p:ext uri="{BB962C8B-B14F-4D97-AF65-F5344CB8AC3E}">
        <p14:creationId xmlns:p14="http://schemas.microsoft.com/office/powerpoint/2010/main" val="2202764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DE TRANSIÇÃO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979552" y="1490038"/>
            <a:ext cx="8460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REMUNERAÇÃO DO CARGO EFETIVO DOS SERVIDORES FEDERAIS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532720" y="2011013"/>
            <a:ext cx="1127379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II - se as </a:t>
            </a:r>
            <a:r>
              <a:rPr lang="pt-BR" sz="2800" b="1" dirty="0">
                <a:solidFill>
                  <a:srgbClr val="FF0000"/>
                </a:solidFill>
              </a:rPr>
              <a:t>vantagens pecuniárias permanentes forem variáveis</a:t>
            </a:r>
            <a:r>
              <a:rPr lang="pt-BR" sz="2800" dirty="0"/>
              <a:t>, por estarem vinculadas a indicadores de desempenho, produtividade ou situação similar, o valor destas vantagens integrará o cálculo da remuneração do servidor público no cargo efetivo, </a:t>
            </a:r>
            <a:r>
              <a:rPr lang="pt-BR" sz="2800" b="1" dirty="0"/>
              <a:t>estabelecido pela média aritmética simples do indicador, proporcional ao número de anos completos de recebimento e contribuição, contínuos ou intercalados, em relação ao tempo total exigido para a aposentadoria </a:t>
            </a:r>
            <a:r>
              <a:rPr lang="pt-BR" sz="2800" dirty="0"/>
              <a:t>ou ao tempo total de instituição da vantagem, que será aplicada sobre o valor atual de referência das vantagens pecuniárias permanentes variáveis.</a:t>
            </a:r>
          </a:p>
        </p:txBody>
      </p:sp>
    </p:spTree>
    <p:extLst>
      <p:ext uri="{BB962C8B-B14F-4D97-AF65-F5344CB8AC3E}">
        <p14:creationId xmlns:p14="http://schemas.microsoft.com/office/powerpoint/2010/main" val="4047152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499443" y="1930087"/>
            <a:ext cx="11193114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Art. 39. ................................................................................... </a:t>
            </a:r>
            <a:endParaRPr lang="pt-BR" sz="2800" dirty="0" smtClean="0"/>
          </a:p>
          <a:p>
            <a:pPr algn="just"/>
            <a:endParaRPr lang="pt-BR" sz="2800" dirty="0" smtClean="0"/>
          </a:p>
          <a:p>
            <a:pPr algn="just"/>
            <a:r>
              <a:rPr lang="pt-BR" sz="2800" dirty="0" smtClean="0"/>
              <a:t>§ </a:t>
            </a:r>
            <a:r>
              <a:rPr lang="pt-BR" sz="2800" dirty="0"/>
              <a:t>9º É </a:t>
            </a:r>
            <a:r>
              <a:rPr lang="pt-BR" sz="2800" b="1" dirty="0">
                <a:solidFill>
                  <a:srgbClr val="FF0000"/>
                </a:solidFill>
              </a:rPr>
              <a:t>vedada a incorporação de vantagens de caráter temporário </a:t>
            </a:r>
            <a:r>
              <a:rPr lang="pt-BR" sz="2800" dirty="0"/>
              <a:t>ou vinculadas ao exercício de função de confiança ou de cargo em comissão à remuneração do cargo efetivo</a:t>
            </a:r>
            <a:r>
              <a:rPr lang="pt-BR" sz="2800" dirty="0" smtClean="0"/>
              <a:t>.</a:t>
            </a:r>
          </a:p>
          <a:p>
            <a:pPr algn="just"/>
            <a:endParaRPr lang="pt-BR" sz="2800" dirty="0"/>
          </a:p>
          <a:p>
            <a:pPr lvl="2" algn="just"/>
            <a:r>
              <a:rPr lang="pt-BR" sz="2200" i="1" dirty="0"/>
              <a:t>Art. 13. Ficam transformadas em vantagem pessoal nominalmente identificada, sujeitas exclusivamente a reajustes gerais, quaisquer parcelas remuneratórias ou complementação de aposentadorias e pensões concedidas até a data de entrada em vigor desta Emenda Constitucional em desacordo com o disposto no § 15 do art. 37 ou no § 9º do art. 39 da Constituição Federal.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32720" y="974473"/>
            <a:ext cx="7723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DA ADMINISTRAÇÃO PÚBLICA</a:t>
            </a:r>
            <a:endParaRPr lang="pt-BR" sz="36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53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DE TRANSIÇÃO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979552" y="1490038"/>
            <a:ext cx="8460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COMPETÊNCIA LEGISLATIVA DOS ENTES FEDERADOS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532720" y="2358697"/>
            <a:ext cx="111931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/>
              <a:t>§ </a:t>
            </a:r>
            <a:r>
              <a:rPr lang="pt-BR" sz="2800" dirty="0"/>
              <a:t>9º Compete aos Estados, ao Distrito Federal e aos Municípios </a:t>
            </a:r>
            <a:r>
              <a:rPr lang="pt-BR" sz="2800" b="1" dirty="0"/>
              <a:t>editar regras de transição especificamente aplicáveis a seus servidores na eventual superveniência de alterações das regras que disciplinam os respectivos regimes próprios de previdência social</a:t>
            </a:r>
            <a:r>
              <a:rPr lang="pt-BR" sz="2800" dirty="0"/>
              <a:t> em decorrência do disposto nesta Emenda Constitucional.</a:t>
            </a:r>
          </a:p>
        </p:txBody>
      </p:sp>
    </p:spTree>
    <p:extLst>
      <p:ext uri="{BB962C8B-B14F-4D97-AF65-F5344CB8AC3E}">
        <p14:creationId xmlns:p14="http://schemas.microsoft.com/office/powerpoint/2010/main" val="530554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DE TRANSIÇÃO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979552" y="1490038"/>
            <a:ext cx="8460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COMPETÊNCIA LEGISLATIVA DOS ENTES FEDERADOS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812056" y="2136369"/>
            <a:ext cx="1056788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Art. 38. Esta Emenda Constitucional entrará em vigor</a:t>
            </a:r>
            <a:r>
              <a:rPr lang="pt-BR" sz="2800" dirty="0" smtClean="0"/>
              <a:t>:</a:t>
            </a:r>
          </a:p>
          <a:p>
            <a:pPr algn="just"/>
            <a:r>
              <a:rPr lang="pt-BR" sz="2800" dirty="0" smtClean="0"/>
              <a:t>...................................................................</a:t>
            </a:r>
          </a:p>
          <a:p>
            <a:pPr algn="just"/>
            <a:r>
              <a:rPr lang="pt-BR" sz="2800" dirty="0" smtClean="0"/>
              <a:t>II </a:t>
            </a:r>
            <a:r>
              <a:rPr lang="pt-BR" sz="2800" dirty="0"/>
              <a:t>- para os regimes próprios de previdência social dos Estados, do Distrito Federal e dos Municípios, </a:t>
            </a:r>
            <a:r>
              <a:rPr lang="pt-BR" sz="2800" b="1" dirty="0"/>
              <a:t>na data de publicação de lei de iniciativa privativa do respectivo Poder Executivo</a:t>
            </a:r>
            <a:r>
              <a:rPr lang="pt-BR" sz="2800" dirty="0"/>
              <a:t>, que referende integralmente: </a:t>
            </a:r>
            <a:endParaRPr lang="pt-BR" sz="2800" dirty="0" smtClean="0"/>
          </a:p>
          <a:p>
            <a:pPr algn="just"/>
            <a:r>
              <a:rPr lang="pt-BR" sz="2800" dirty="0" smtClean="0"/>
              <a:t>a) as </a:t>
            </a:r>
            <a:r>
              <a:rPr lang="pt-BR" sz="2800" dirty="0"/>
              <a:t>alterações produzidas pelo art. 1º no § 18 do art. 40 da Constituição Federal; </a:t>
            </a:r>
            <a:endParaRPr lang="pt-BR" sz="2800" dirty="0" smtClean="0"/>
          </a:p>
          <a:p>
            <a:pPr algn="just"/>
            <a:r>
              <a:rPr lang="pt-BR" sz="2800" dirty="0" smtClean="0"/>
              <a:t>b</a:t>
            </a:r>
            <a:r>
              <a:rPr lang="pt-BR" sz="2800" dirty="0"/>
              <a:t>) o art. 12, a alínea “a” do inciso I e os incisos III e IV do art. 37.</a:t>
            </a:r>
          </a:p>
        </p:txBody>
      </p:sp>
    </p:spTree>
    <p:extLst>
      <p:ext uri="{BB962C8B-B14F-4D97-AF65-F5344CB8AC3E}">
        <p14:creationId xmlns:p14="http://schemas.microsoft.com/office/powerpoint/2010/main" val="774892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DE TRANSIÇÃO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979552" y="1490038"/>
            <a:ext cx="8460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COMPETÊNCIA LEGISLATIVA DOS ENTES FEDERADOS</a:t>
            </a:r>
            <a:endParaRPr lang="pt-BR" sz="2400" b="1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812056" y="2136369"/>
            <a:ext cx="1056788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§ 1º A lei de que trata o inciso II do caput </a:t>
            </a:r>
            <a:r>
              <a:rPr lang="pt-BR" sz="2800" b="1" dirty="0"/>
              <a:t>não produzirá efeitos anteriores à data de sua publicação</a:t>
            </a:r>
            <a:r>
              <a:rPr lang="pt-BR" sz="2800" dirty="0"/>
              <a:t>. </a:t>
            </a:r>
            <a:endParaRPr lang="pt-BR" sz="2800" dirty="0" smtClean="0"/>
          </a:p>
          <a:p>
            <a:pPr algn="just"/>
            <a:r>
              <a:rPr lang="pt-BR" sz="2800" dirty="0" smtClean="0"/>
              <a:t>§ </a:t>
            </a:r>
            <a:r>
              <a:rPr lang="pt-BR" sz="2800" dirty="0"/>
              <a:t>2º A legislação anterior à data de publicação desta Emenda Constitucional no âmbito dos Estados, do Distrito Federal ou dos Municípios a respeito das matérias elencadas no inciso II do caput </a:t>
            </a:r>
            <a:r>
              <a:rPr lang="pt-BR" sz="2800" b="1" dirty="0"/>
              <a:t>será aplicada até a data de publicação da lei nele prevista</a:t>
            </a:r>
            <a:r>
              <a:rPr lang="pt-B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52952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0" y="3044279"/>
            <a:ext cx="1219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3030" indent="-90805" algn="ctr">
              <a:spcAft>
                <a:spcPts val="0"/>
              </a:spcAft>
            </a:pPr>
            <a:r>
              <a:rPr lang="pt-BR" sz="2400" b="1" dirty="0">
                <a:solidFill>
                  <a:srgbClr val="1F497D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 Leonardo da Silva Motta</a:t>
            </a:r>
            <a:endParaRPr lang="pt-BR" sz="2400" dirty="0"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113030" indent="-90805" algn="ctr">
              <a:spcAft>
                <a:spcPts val="0"/>
              </a:spcAft>
            </a:pPr>
            <a:r>
              <a:rPr lang="pt-BR" sz="2000" dirty="0">
                <a:solidFill>
                  <a:srgbClr val="595959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 Coordenador-Geral de Normatização e Acompanhamento </a:t>
            </a:r>
            <a:r>
              <a:rPr lang="pt-BR" sz="2000" dirty="0" smtClean="0">
                <a:solidFill>
                  <a:srgbClr val="595959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Legal</a:t>
            </a:r>
          </a:p>
          <a:p>
            <a:pPr marL="113030" indent="-90805" algn="ctr">
              <a:spcAft>
                <a:spcPts val="0"/>
              </a:spcAft>
            </a:pPr>
            <a:endParaRPr lang="pt-BR" sz="2000" dirty="0" smtClean="0">
              <a:solidFill>
                <a:srgbClr val="595959"/>
              </a:solidFill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  <a:hlinkClick r:id="rId3"/>
            </a:endParaRPr>
          </a:p>
          <a:p>
            <a:pPr marL="113030" indent="-90805" algn="ctr">
              <a:spcAft>
                <a:spcPts val="0"/>
              </a:spcAft>
            </a:pPr>
            <a:r>
              <a:rPr lang="pt-BR" sz="2000" dirty="0" smtClean="0">
                <a:solidFill>
                  <a:srgbClr val="595959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  <a:hlinkClick r:id="rId3"/>
              </a:rPr>
              <a:t> </a:t>
            </a:r>
            <a:r>
              <a:rPr lang="pt-BR" sz="2000" dirty="0" smtClean="0">
                <a:solidFill>
                  <a:srgbClr val="595959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    </a:t>
            </a:r>
            <a:r>
              <a:rPr lang="pt-BR" sz="2000" dirty="0" smtClean="0">
                <a:solidFill>
                  <a:srgbClr val="595959"/>
                </a:solidFill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  <a:hlinkClick r:id="rId3"/>
              </a:rPr>
              <a:t>atendimento.rpps@previdencia.gov.br</a:t>
            </a:r>
            <a:endParaRPr lang="pt-BR" sz="2000" dirty="0" smtClean="0">
              <a:solidFill>
                <a:srgbClr val="595959"/>
              </a:solidFill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</p:txBody>
      </p:sp>
      <p:pic>
        <p:nvPicPr>
          <p:cNvPr id="9" name="Imagem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650" y="1532999"/>
            <a:ext cx="3791744" cy="1296144"/>
          </a:xfrm>
          <a:prstGeom prst="rect">
            <a:avLst/>
          </a:prstGeom>
        </p:spPr>
      </p:pic>
      <p:pic>
        <p:nvPicPr>
          <p:cNvPr id="1026" name="Picture 2" descr="Resultado de imagem para e-mail 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6236" y="3926543"/>
            <a:ext cx="583414" cy="583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88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85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GERAIS DOS RPPS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05424" y="2022207"/>
            <a:ext cx="1119311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/>
              <a:t>§ 2º Os proventos de aposentadoria não poderão:  </a:t>
            </a:r>
          </a:p>
          <a:p>
            <a:pPr algn="just"/>
            <a:r>
              <a:rPr lang="pt-BR" sz="2800" dirty="0"/>
              <a:t>	</a:t>
            </a:r>
            <a:r>
              <a:rPr lang="pt-BR" sz="2800" dirty="0" smtClean="0"/>
              <a:t>- ser </a:t>
            </a:r>
            <a:r>
              <a:rPr lang="pt-BR" sz="2800" b="1" dirty="0" smtClean="0"/>
              <a:t>inferior ao valor mínimo </a:t>
            </a:r>
            <a:r>
              <a:rPr lang="pt-BR" sz="2800" dirty="0" smtClean="0"/>
              <a:t>previsto no § 2º do ar. 201; ou</a:t>
            </a:r>
          </a:p>
          <a:p>
            <a:pPr algn="just"/>
            <a:r>
              <a:rPr lang="pt-BR" sz="2800" dirty="0"/>
              <a:t>	</a:t>
            </a:r>
            <a:r>
              <a:rPr lang="pt-BR" sz="2800" dirty="0" smtClean="0"/>
              <a:t>- </a:t>
            </a:r>
            <a:r>
              <a:rPr lang="pt-BR" sz="2800" b="1" dirty="0" smtClean="0"/>
              <a:t>superiores ao limite máximo </a:t>
            </a:r>
            <a:r>
              <a:rPr lang="pt-BR" sz="2800" dirty="0" smtClean="0"/>
              <a:t>estabelecido para o RGPS, observado o 	disposto nos §§ 14 a 16.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b="1" dirty="0"/>
              <a:t>§ 3º As regras para cálculo de proventos de aposentadoria </a:t>
            </a:r>
            <a:r>
              <a:rPr lang="pt-BR" sz="3200" b="1" dirty="0">
                <a:solidFill>
                  <a:srgbClr val="FF0000"/>
                </a:solidFill>
              </a:rPr>
              <a:t>serão disciplinadas em lei do respectivo ente federativo</a:t>
            </a:r>
            <a:r>
              <a:rPr lang="pt-BR" sz="3600" b="1" dirty="0">
                <a:solidFill>
                  <a:srgbClr val="FF0000"/>
                </a:solidFill>
              </a:rPr>
              <a:t>.</a:t>
            </a:r>
            <a:endParaRPr lang="pt-BR" sz="3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271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GERAIS DOS RPPS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99443" y="1700783"/>
            <a:ext cx="1119311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§ 4º É vedada a adoção de requisitos ou critérios diferenciados para concessão de benefícios em regime próprio de previdência social, admitida, nos termos de lei do respectivo ente federativo, exclusivamente a fixação de idade e tempo de contribuição diferenciados para servidores:</a:t>
            </a:r>
            <a:endParaRPr lang="pt-BR" sz="3600" b="1" dirty="0" smtClean="0">
              <a:solidFill>
                <a:srgbClr val="FF000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92379" y="1700783"/>
            <a:ext cx="1119311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§ 4º É </a:t>
            </a:r>
            <a:r>
              <a:rPr lang="pt-BR" sz="2800" dirty="0">
                <a:solidFill>
                  <a:srgbClr val="FF0000"/>
                </a:solidFill>
              </a:rPr>
              <a:t>vedada a adoção de requisitos ou critérios diferenciados </a:t>
            </a:r>
            <a:r>
              <a:rPr lang="pt-BR" sz="2800" dirty="0"/>
              <a:t>para concessão de benefícios em regime próprio de previdência social, admitida, nos termos de lei do respectivo ente federativo, exclusivamente a fixação de idade e tempo de contribuição diferenciados para servidores:</a:t>
            </a:r>
            <a:endParaRPr lang="pt-BR" sz="3600" b="1" dirty="0" smtClean="0">
              <a:solidFill>
                <a:srgbClr val="FF00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85315" y="1700783"/>
            <a:ext cx="1119311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§ 4º É vedada a adoção de requisitos ou critérios diferenciados para concessão de benefícios em regime próprio de previdência social, admitida, </a:t>
            </a:r>
            <a:r>
              <a:rPr lang="pt-BR" sz="2800" dirty="0">
                <a:solidFill>
                  <a:srgbClr val="FF0000"/>
                </a:solidFill>
              </a:rPr>
              <a:t>nos termos de lei do respectivo ente federativo</a:t>
            </a:r>
            <a:r>
              <a:rPr lang="pt-BR" sz="2800" dirty="0"/>
              <a:t>, exclusivamente a fixação de idade e tempo de contribuição diferenciados para servidores:</a:t>
            </a:r>
            <a:endParaRPr lang="pt-BR" sz="3600" b="1" dirty="0" smtClean="0">
              <a:solidFill>
                <a:srgbClr val="FF00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89798" y="1705266"/>
            <a:ext cx="1119311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§ 4º É vedada a adoção de requisitos ou critérios diferenciados para concessão de benefícios em regime próprio de previdência social, admitida, nos termos de lei do respectivo ente federativo, </a:t>
            </a:r>
            <a:r>
              <a:rPr lang="pt-BR" sz="2800" dirty="0">
                <a:solidFill>
                  <a:srgbClr val="FF0000"/>
                </a:solidFill>
              </a:rPr>
              <a:t>exclusivamente a fixação de idade e tempo de contribuição diferenciados </a:t>
            </a:r>
            <a:r>
              <a:rPr lang="pt-BR" sz="2800" dirty="0"/>
              <a:t>para servidores:</a:t>
            </a:r>
            <a:endParaRPr lang="pt-BR" sz="3600" b="1" dirty="0" smtClean="0">
              <a:solidFill>
                <a:srgbClr val="FF0000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110542" y="3596644"/>
            <a:ext cx="105678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/>
              <a:t>- com deficiência; </a:t>
            </a:r>
          </a:p>
          <a:p>
            <a:pPr algn="just"/>
            <a:r>
              <a:rPr lang="pt-BR" sz="2800" dirty="0" smtClean="0"/>
              <a:t>- que exerçam atividade de risco;</a:t>
            </a:r>
          </a:p>
          <a:p>
            <a:pPr algn="just"/>
            <a:r>
              <a:rPr lang="pt-BR" sz="2800" dirty="0" smtClean="0"/>
              <a:t>- cujas </a:t>
            </a:r>
            <a:r>
              <a:rPr lang="pt-BR" sz="2800" dirty="0"/>
              <a:t>atividades sejam exercidas sob condições especiais que prejudiquem a saúde ou a integridade </a:t>
            </a:r>
            <a:r>
              <a:rPr lang="pt-BR" sz="2800" dirty="0" smtClean="0"/>
              <a:t>física; </a:t>
            </a:r>
          </a:p>
          <a:p>
            <a:pPr algn="just"/>
            <a:r>
              <a:rPr lang="pt-BR" sz="2800" dirty="0" smtClean="0"/>
              <a:t>- ocupantes do cargo de professor. </a:t>
            </a:r>
          </a:p>
        </p:txBody>
      </p:sp>
    </p:spTree>
    <p:extLst>
      <p:ext uri="{BB962C8B-B14F-4D97-AF65-F5344CB8AC3E}">
        <p14:creationId xmlns:p14="http://schemas.microsoft.com/office/powerpoint/2010/main" val="3140243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GERAIS DOS RPPS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812056" y="1620804"/>
            <a:ext cx="1056788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u="sng" dirty="0" smtClean="0"/>
              <a:t>Para União</a:t>
            </a:r>
            <a:r>
              <a:rPr lang="pt-BR" sz="2800" b="1" dirty="0" smtClean="0"/>
              <a:t>: </a:t>
            </a:r>
            <a:endParaRPr lang="pt-BR" sz="2800" b="1" dirty="0"/>
          </a:p>
          <a:p>
            <a:pPr algn="just"/>
            <a:r>
              <a:rPr lang="pt-BR" sz="2800" dirty="0" smtClean="0"/>
              <a:t>- </a:t>
            </a:r>
            <a:r>
              <a:rPr lang="pt-BR" sz="2800" b="1" dirty="0" smtClean="0"/>
              <a:t>com deficiência </a:t>
            </a:r>
            <a:r>
              <a:rPr lang="pt-BR" sz="2800" dirty="0" smtClean="0"/>
              <a:t>= </a:t>
            </a:r>
            <a:r>
              <a:rPr lang="pt-BR" sz="2800" dirty="0"/>
              <a:t>reconhecido por avaliação </a:t>
            </a:r>
            <a:r>
              <a:rPr lang="pt-BR" sz="2800" dirty="0" smtClean="0"/>
              <a:t>biopsicossocial; </a:t>
            </a:r>
          </a:p>
          <a:p>
            <a:pPr algn="just"/>
            <a:r>
              <a:rPr lang="pt-BR" sz="2800" dirty="0" smtClean="0"/>
              <a:t>- </a:t>
            </a:r>
            <a:r>
              <a:rPr lang="pt-BR" sz="2800" b="1" dirty="0" smtClean="0"/>
              <a:t>que exerçam atividade de risco </a:t>
            </a:r>
            <a:r>
              <a:rPr lang="pt-BR" sz="2800" dirty="0" smtClean="0"/>
              <a:t>= agente penitenciário, socioeducativo e policiais;</a:t>
            </a:r>
          </a:p>
          <a:p>
            <a:pPr algn="just"/>
            <a:r>
              <a:rPr lang="pt-BR" sz="2800" dirty="0" smtClean="0"/>
              <a:t>- </a:t>
            </a:r>
            <a:r>
              <a:rPr lang="pt-BR" sz="2800" b="1" dirty="0" smtClean="0"/>
              <a:t>cujas atividades sejam exercidas sob condições especiais que prejudiquem a saúde ou a integridade física</a:t>
            </a:r>
            <a:r>
              <a:rPr lang="pt-BR" sz="2800" dirty="0"/>
              <a:t> = efetiva exposição a agentes nocivos químicos, físicos e </a:t>
            </a:r>
            <a:r>
              <a:rPr lang="pt-BR" sz="2800" dirty="0" smtClean="0"/>
              <a:t>biológicos prejudiciais </a:t>
            </a:r>
            <a:r>
              <a:rPr lang="pt-BR" sz="2800" dirty="0"/>
              <a:t>à saúde</a:t>
            </a:r>
            <a:r>
              <a:rPr lang="pt-BR" sz="2800" dirty="0" smtClean="0"/>
              <a:t>, </a:t>
            </a:r>
            <a:r>
              <a:rPr lang="pt-BR" sz="2800" dirty="0"/>
              <a:t>vedados </a:t>
            </a:r>
            <a:r>
              <a:rPr lang="pt-BR" sz="2800" dirty="0" smtClean="0"/>
              <a:t>a caracterização </a:t>
            </a:r>
            <a:r>
              <a:rPr lang="pt-BR" sz="2800" dirty="0"/>
              <a:t>por categoria profissional ou ocupação e </a:t>
            </a:r>
            <a:r>
              <a:rPr lang="pt-BR" sz="2800" dirty="0" smtClean="0"/>
              <a:t>o enquadramento </a:t>
            </a:r>
            <a:r>
              <a:rPr lang="pt-BR" sz="2800" dirty="0"/>
              <a:t>por </a:t>
            </a:r>
            <a:r>
              <a:rPr lang="pt-BR" sz="2800" dirty="0" smtClean="0"/>
              <a:t>periculosidade</a:t>
            </a:r>
            <a:r>
              <a:rPr lang="pt-BR" sz="2800" dirty="0"/>
              <a:t>;</a:t>
            </a:r>
            <a:endParaRPr lang="pt-BR" sz="2800" dirty="0" smtClean="0"/>
          </a:p>
          <a:p>
            <a:pPr algn="just"/>
            <a:r>
              <a:rPr lang="pt-BR" sz="2800" dirty="0" smtClean="0"/>
              <a:t>- </a:t>
            </a:r>
            <a:r>
              <a:rPr lang="pt-BR" sz="2800" b="1" dirty="0" smtClean="0"/>
              <a:t>ocupantes do cargo de professor</a:t>
            </a:r>
            <a:r>
              <a:rPr lang="pt-BR" sz="2800" dirty="0" smtClean="0"/>
              <a:t> </a:t>
            </a:r>
            <a:r>
              <a:rPr lang="pt-BR" sz="2800" dirty="0"/>
              <a:t>=  magistério na educação infantil e </a:t>
            </a:r>
            <a:r>
              <a:rPr lang="pt-BR" sz="2800" dirty="0" smtClean="0"/>
              <a:t>no ensino </a:t>
            </a:r>
            <a:r>
              <a:rPr lang="pt-BR" sz="2800" dirty="0"/>
              <a:t>fundamental e médio</a:t>
            </a:r>
            <a:r>
              <a:rPr lang="pt-BR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19561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2720" y="974473"/>
            <a:ext cx="6809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cs typeface="Arial" panose="020B0604020202020204" pitchFamily="34" charset="0"/>
              </a:rPr>
              <a:t>REGRAS GERAIS DOS RPPS</a:t>
            </a:r>
            <a:endParaRPr lang="pt-BR" sz="3600" b="1" dirty="0">
              <a:cs typeface="Arial" panose="020B0604020202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46527" y="1983875"/>
            <a:ext cx="1056788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§ 6º Ressalvadas as aposentadorias decorrentes dos cargos acumuláveis na forma desta Constituição, é vedada a percepção de mais de uma aposentadoria à conta de regime próprio de previdência social, podendo ser estabelecidas outras vedações, regras e condições para a acumulação de benefícios previdenciários na forma estabelecida pelo Regime Geral da Previdência Social. </a:t>
            </a:r>
            <a:endParaRPr lang="pt-BR" sz="2800" dirty="0" smtClean="0"/>
          </a:p>
        </p:txBody>
      </p:sp>
      <p:sp>
        <p:nvSpPr>
          <p:cNvPr id="5" name="CaixaDeTexto 4"/>
          <p:cNvSpPr txBox="1"/>
          <p:nvPr/>
        </p:nvSpPr>
        <p:spPr>
          <a:xfrm>
            <a:off x="951010" y="1988358"/>
            <a:ext cx="1056788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§ 6º Ressalvadas as aposentadorias decorrentes dos cargos acumuláveis na forma desta Constituição, é vedada a percepção de mais de uma aposentadoria à conta de regime próprio de previdência social, </a:t>
            </a:r>
            <a:r>
              <a:rPr lang="pt-BR" sz="2800" dirty="0">
                <a:solidFill>
                  <a:srgbClr val="FF0000"/>
                </a:solidFill>
              </a:rPr>
              <a:t>podendo ser estabelecidas outras vedações, regras e condições para a acumulação de benefícios previdenciários na forma estabelecida pelo Regime Geral da Previdência Social</a:t>
            </a:r>
            <a:r>
              <a:rPr lang="pt-BR" sz="2800" dirty="0"/>
              <a:t>. </a:t>
            </a:r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170169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3946</Words>
  <Application>Microsoft Office PowerPoint</Application>
  <PresentationFormat>Widescreen</PresentationFormat>
  <Paragraphs>421</Paragraphs>
  <Slides>56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56</vt:i4>
      </vt:variant>
    </vt:vector>
  </HeadingPairs>
  <TitlesOfParts>
    <vt:vector size="62" baseType="lpstr">
      <vt:lpstr>Arial</vt:lpstr>
      <vt:lpstr>Calibri</vt:lpstr>
      <vt:lpstr>Calibri Light</vt:lpstr>
      <vt:lpstr>Gisha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Leonardo Motta</cp:lastModifiedBy>
  <cp:revision>44</cp:revision>
  <dcterms:created xsi:type="dcterms:W3CDTF">2019-05-07T17:44:33Z</dcterms:created>
  <dcterms:modified xsi:type="dcterms:W3CDTF">2019-06-27T03:30:54Z</dcterms:modified>
</cp:coreProperties>
</file>