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7" r:id="rId29"/>
    <p:sldId id="288" r:id="rId30"/>
    <p:sldId id="289" r:id="rId31"/>
    <p:sldId id="290" r:id="rId32"/>
    <p:sldId id="291" r:id="rId33"/>
    <p:sldId id="284" r:id="rId34"/>
    <p:sldId id="285" r:id="rId35"/>
    <p:sldId id="286" r:id="rId36"/>
    <p:sldId id="292" r:id="rId37"/>
    <p:sldId id="293" r:id="rId38"/>
    <p:sldId id="294" r:id="rId39"/>
    <p:sldId id="296" r:id="rId40"/>
    <p:sldId id="295" r:id="rId41"/>
    <p:sldId id="297" r:id="rId42"/>
    <p:sldId id="306" r:id="rId43"/>
    <p:sldId id="307" r:id="rId44"/>
    <p:sldId id="308" r:id="rId45"/>
    <p:sldId id="309" r:id="rId46"/>
    <p:sldId id="311" r:id="rId47"/>
    <p:sldId id="310" r:id="rId48"/>
    <p:sldId id="298" r:id="rId49"/>
    <p:sldId id="299" r:id="rId50"/>
    <p:sldId id="300" r:id="rId51"/>
    <p:sldId id="301" r:id="rId52"/>
    <p:sldId id="303" r:id="rId53"/>
    <p:sldId id="304" r:id="rId54"/>
    <p:sldId id="305" r:id="rId55"/>
    <p:sldId id="302" r:id="rId56"/>
    <p:sldId id="260" r:id="rId5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012307421774E-2"/>
          <c:y val="5.2760397808925497E-2"/>
          <c:w val="0.95614453338022598"/>
          <c:h val="0.7168773514088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% Benefício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Planilha1!$B$2:$B$27</c:f>
              <c:numCache>
                <c:formatCode>General</c:formatCode>
                <c:ptCount val="26"/>
                <c:pt idx="0">
                  <c:v>0.6</c:v>
                </c:pt>
                <c:pt idx="1">
                  <c:v>0.62</c:v>
                </c:pt>
                <c:pt idx="2">
                  <c:v>0.64</c:v>
                </c:pt>
                <c:pt idx="3">
                  <c:v>0.66</c:v>
                </c:pt>
                <c:pt idx="4">
                  <c:v>0.68</c:v>
                </c:pt>
                <c:pt idx="5">
                  <c:v>0.7</c:v>
                </c:pt>
                <c:pt idx="6">
                  <c:v>0.72</c:v>
                </c:pt>
                <c:pt idx="7">
                  <c:v>0.74</c:v>
                </c:pt>
                <c:pt idx="8">
                  <c:v>0.76</c:v>
                </c:pt>
                <c:pt idx="9">
                  <c:v>0.78</c:v>
                </c:pt>
                <c:pt idx="10">
                  <c:v>0.8</c:v>
                </c:pt>
                <c:pt idx="11">
                  <c:v>0.82</c:v>
                </c:pt>
                <c:pt idx="12">
                  <c:v>0.84</c:v>
                </c:pt>
                <c:pt idx="13">
                  <c:v>0.86</c:v>
                </c:pt>
                <c:pt idx="14">
                  <c:v>0.88</c:v>
                </c:pt>
                <c:pt idx="15">
                  <c:v>0.9</c:v>
                </c:pt>
                <c:pt idx="16">
                  <c:v>0.92</c:v>
                </c:pt>
                <c:pt idx="17">
                  <c:v>0.94</c:v>
                </c:pt>
                <c:pt idx="18">
                  <c:v>0.96</c:v>
                </c:pt>
                <c:pt idx="19">
                  <c:v>0.98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33-401D-8BD0-9DD26ACD570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Complementar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Planilha1!$C$2:$C$27</c:f>
              <c:numCache>
                <c:formatCode>General</c:formatCode>
                <c:ptCount val="26"/>
                <c:pt idx="0">
                  <c:v>0.4</c:v>
                </c:pt>
                <c:pt idx="1">
                  <c:v>0.38</c:v>
                </c:pt>
                <c:pt idx="2">
                  <c:v>0.36</c:v>
                </c:pt>
                <c:pt idx="3">
                  <c:v>0.34</c:v>
                </c:pt>
                <c:pt idx="4">
                  <c:v>0.32</c:v>
                </c:pt>
                <c:pt idx="5">
                  <c:v>0.3</c:v>
                </c:pt>
                <c:pt idx="6">
                  <c:v>0.28000000000000003</c:v>
                </c:pt>
                <c:pt idx="7">
                  <c:v>0.26</c:v>
                </c:pt>
                <c:pt idx="8">
                  <c:v>0.24</c:v>
                </c:pt>
                <c:pt idx="9">
                  <c:v>0.22</c:v>
                </c:pt>
                <c:pt idx="10">
                  <c:v>0.2</c:v>
                </c:pt>
                <c:pt idx="11">
                  <c:v>0.18</c:v>
                </c:pt>
                <c:pt idx="12">
                  <c:v>0.16</c:v>
                </c:pt>
                <c:pt idx="13">
                  <c:v>0.14000000000000001</c:v>
                </c:pt>
                <c:pt idx="14">
                  <c:v>0.12</c:v>
                </c:pt>
                <c:pt idx="15">
                  <c:v>0.1</c:v>
                </c:pt>
                <c:pt idx="16">
                  <c:v>8.0000000000000099E-2</c:v>
                </c:pt>
                <c:pt idx="17">
                  <c:v>6.0000000000000102E-2</c:v>
                </c:pt>
                <c:pt idx="18">
                  <c:v>0.04</c:v>
                </c:pt>
                <c:pt idx="19">
                  <c:v>0.02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33-401D-8BD0-9DD26ACD570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%Adicional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829-AC44-BF52-F847A71358F5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829-AC44-BF52-F847A71358F5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829-AC44-BF52-F847A71358F5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829-AC44-BF52-F847A71358F5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829-AC44-BF52-F847A71358F5}"/>
              </c:ext>
            </c:extLst>
          </c:dPt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Planilha1!$D$2:$D$27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0.02</c:v>
                </c:pt>
                <c:pt idx="22">
                  <c:v>0.04</c:v>
                </c:pt>
                <c:pt idx="23">
                  <c:v>0.06</c:v>
                </c:pt>
                <c:pt idx="24">
                  <c:v>0.08</c:v>
                </c:pt>
                <c:pt idx="2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33-401D-8BD0-9DD26ACD5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6738368"/>
        <c:axId val="116738928"/>
      </c:barChart>
      <c:catAx>
        <c:axId val="11673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400" b="1" dirty="0">
                    <a:solidFill>
                      <a:srgbClr val="595959"/>
                    </a:solidFill>
                  </a:rPr>
                  <a:t>Tempo de Contribuição</a:t>
                </a:r>
              </a:p>
            </c:rich>
          </c:tx>
          <c:layout>
            <c:manualLayout>
              <c:xMode val="edge"/>
              <c:yMode val="edge"/>
              <c:x val="2.5871679404316401E-2"/>
              <c:y val="0.901351925285623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738928"/>
        <c:crosses val="autoZero"/>
        <c:auto val="1"/>
        <c:lblAlgn val="ctr"/>
        <c:lblOffset val="100"/>
        <c:noMultiLvlLbl val="0"/>
      </c:catAx>
      <c:valAx>
        <c:axId val="116738928"/>
        <c:scaling>
          <c:orientation val="minMax"/>
          <c:max val="1.25"/>
          <c:min val="0"/>
        </c:scaling>
        <c:delete val="1"/>
        <c:axPos val="l"/>
        <c:numFmt formatCode="0%" sourceLinked="0"/>
        <c:majorTickMark val="none"/>
        <c:minorTickMark val="none"/>
        <c:tickLblPos val="none"/>
        <c:crossAx val="1167383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004"/>
          <c:h val="0.68409137070358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0B64FF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60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3A-4947-87DB-7C836FBB7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741168"/>
        <c:axId val="116741728"/>
        <c:axId val="0"/>
      </c:bar3DChart>
      <c:catAx>
        <c:axId val="1167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741728"/>
        <c:crosses val="autoZero"/>
        <c:auto val="1"/>
        <c:lblAlgn val="ctr"/>
        <c:lblOffset val="100"/>
        <c:noMultiLvlLbl val="0"/>
      </c:catAx>
      <c:valAx>
        <c:axId val="1167417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1674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004"/>
          <c:h val="0.68409137070358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FB016C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60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98-465C-8531-8823A056D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743968"/>
        <c:axId val="116744528"/>
        <c:axId val="0"/>
      </c:bar3DChart>
      <c:catAx>
        <c:axId val="11674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744528"/>
        <c:crosses val="autoZero"/>
        <c:auto val="1"/>
        <c:lblAlgn val="ctr"/>
        <c:lblOffset val="100"/>
        <c:noMultiLvlLbl val="0"/>
      </c:catAx>
      <c:valAx>
        <c:axId val="1167445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1674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46179613177902E-2"/>
          <c:y val="7.8328709203599606E-2"/>
          <c:w val="0.88418182127925804"/>
          <c:h val="0.72472558858023395"/>
        </c:manualLayout>
      </c:layout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Feminino</c:v>
                </c:pt>
              </c:strCache>
            </c:strRef>
          </c:tx>
          <c:spPr>
            <a:ln w="19050" cap="rnd">
              <a:solidFill>
                <a:srgbClr val="0B64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B64FF"/>
              </a:solidFill>
              <a:ln w="9525">
                <a:solidFill>
                  <a:srgbClr val="0B64FF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Planilha1!$A$2:$A$21</c:f>
              <c:numCache>
                <c:formatCode>General</c:formatCode>
                <c:ptCount val="2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cat>
          <c:val>
            <c:numRef>
              <c:f>Planilha1!$B$2:$B$21</c:f>
              <c:numCache>
                <c:formatCode>General</c:formatCode>
                <c:ptCount val="20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100</c:v>
                </c:pt>
                <c:pt idx="5">
                  <c:v>101</c:v>
                </c:pt>
                <c:pt idx="6">
                  <c:v>102</c:v>
                </c:pt>
                <c:pt idx="7">
                  <c:v>103</c:v>
                </c:pt>
                <c:pt idx="8">
                  <c:v>104</c:v>
                </c:pt>
                <c:pt idx="9">
                  <c:v>105</c:v>
                </c:pt>
                <c:pt idx="10">
                  <c:v>105</c:v>
                </c:pt>
                <c:pt idx="11">
                  <c:v>105</c:v>
                </c:pt>
                <c:pt idx="12">
                  <c:v>105</c:v>
                </c:pt>
                <c:pt idx="13">
                  <c:v>105</c:v>
                </c:pt>
                <c:pt idx="14">
                  <c:v>105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95D-4279-81EB-7BF4B4B1AB4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Masculino</c:v>
                </c:pt>
              </c:strCache>
            </c:strRef>
          </c:tx>
          <c:spPr>
            <a:ln w="19050" cap="rnd">
              <a:solidFill>
                <a:srgbClr val="FB016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B016C"/>
              </a:solidFill>
              <a:ln w="9525">
                <a:solidFill>
                  <a:srgbClr val="FB016C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Planilha1!$A$2:$A$21</c:f>
              <c:numCache>
                <c:formatCode>General</c:formatCode>
                <c:ptCount val="2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cat>
          <c:val>
            <c:numRef>
              <c:f>Planilha1!$C$2:$C$21</c:f>
              <c:numCache>
                <c:formatCode>General</c:formatCode>
                <c:ptCount val="20"/>
                <c:pt idx="0">
                  <c:v>86</c:v>
                </c:pt>
                <c:pt idx="1">
                  <c:v>87</c:v>
                </c:pt>
                <c:pt idx="2">
                  <c:v>88</c:v>
                </c:pt>
                <c:pt idx="3">
                  <c:v>89</c:v>
                </c:pt>
                <c:pt idx="4">
                  <c:v>90</c:v>
                </c:pt>
                <c:pt idx="5">
                  <c:v>91</c:v>
                </c:pt>
                <c:pt idx="6">
                  <c:v>92</c:v>
                </c:pt>
                <c:pt idx="7">
                  <c:v>93</c:v>
                </c:pt>
                <c:pt idx="8">
                  <c:v>94</c:v>
                </c:pt>
                <c:pt idx="9">
                  <c:v>95</c:v>
                </c:pt>
                <c:pt idx="10">
                  <c:v>96</c:v>
                </c:pt>
                <c:pt idx="11">
                  <c:v>97</c:v>
                </c:pt>
                <c:pt idx="12">
                  <c:v>98</c:v>
                </c:pt>
                <c:pt idx="13">
                  <c:v>99</c:v>
                </c:pt>
                <c:pt idx="14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95D-4279-81EB-7BF4B4B1A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680256"/>
        <c:axId val="163680816"/>
      </c:lineChart>
      <c:catAx>
        <c:axId val="16368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68081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63680816"/>
        <c:scaling>
          <c:orientation val="minMax"/>
          <c:max val="110"/>
          <c:min val="80"/>
        </c:scaling>
        <c:delete val="1"/>
        <c:axPos val="l"/>
        <c:numFmt formatCode="General" sourceLinked="1"/>
        <c:majorTickMark val="out"/>
        <c:minorTickMark val="none"/>
        <c:tickLblPos val="none"/>
        <c:crossAx val="163680256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012307421774E-2"/>
          <c:y val="5.2760397808925497E-2"/>
          <c:w val="0.95614453338022598"/>
          <c:h val="0.7168773514088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% Benefício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Planilha1!$B$2:$B$27</c:f>
              <c:numCache>
                <c:formatCode>General</c:formatCode>
                <c:ptCount val="26"/>
                <c:pt idx="0">
                  <c:v>0.6</c:v>
                </c:pt>
                <c:pt idx="1">
                  <c:v>0.62</c:v>
                </c:pt>
                <c:pt idx="2">
                  <c:v>0.64</c:v>
                </c:pt>
                <c:pt idx="3">
                  <c:v>0.66</c:v>
                </c:pt>
                <c:pt idx="4">
                  <c:v>0.68</c:v>
                </c:pt>
                <c:pt idx="5">
                  <c:v>0.7</c:v>
                </c:pt>
                <c:pt idx="6">
                  <c:v>0.72</c:v>
                </c:pt>
                <c:pt idx="7">
                  <c:v>0.74</c:v>
                </c:pt>
                <c:pt idx="8">
                  <c:v>0.76</c:v>
                </c:pt>
                <c:pt idx="9">
                  <c:v>0.78</c:v>
                </c:pt>
                <c:pt idx="10">
                  <c:v>0.8</c:v>
                </c:pt>
                <c:pt idx="11">
                  <c:v>0.82</c:v>
                </c:pt>
                <c:pt idx="12">
                  <c:v>0.84</c:v>
                </c:pt>
                <c:pt idx="13">
                  <c:v>0.86</c:v>
                </c:pt>
                <c:pt idx="14">
                  <c:v>0.88</c:v>
                </c:pt>
                <c:pt idx="15">
                  <c:v>0.9</c:v>
                </c:pt>
                <c:pt idx="16">
                  <c:v>0.92</c:v>
                </c:pt>
                <c:pt idx="17">
                  <c:v>0.94</c:v>
                </c:pt>
                <c:pt idx="18">
                  <c:v>0.96</c:v>
                </c:pt>
                <c:pt idx="19">
                  <c:v>0.98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33-401D-8BD0-9DD26ACD570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Complementar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Planilha1!$C$2:$C$27</c:f>
              <c:numCache>
                <c:formatCode>General</c:formatCode>
                <c:ptCount val="26"/>
                <c:pt idx="0">
                  <c:v>0.4</c:v>
                </c:pt>
                <c:pt idx="1">
                  <c:v>0.38</c:v>
                </c:pt>
                <c:pt idx="2">
                  <c:v>0.36</c:v>
                </c:pt>
                <c:pt idx="3">
                  <c:v>0.34</c:v>
                </c:pt>
                <c:pt idx="4">
                  <c:v>0.32</c:v>
                </c:pt>
                <c:pt idx="5">
                  <c:v>0.3</c:v>
                </c:pt>
                <c:pt idx="6">
                  <c:v>0.28000000000000003</c:v>
                </c:pt>
                <c:pt idx="7">
                  <c:v>0.26</c:v>
                </c:pt>
                <c:pt idx="8">
                  <c:v>0.24</c:v>
                </c:pt>
                <c:pt idx="9">
                  <c:v>0.22</c:v>
                </c:pt>
                <c:pt idx="10">
                  <c:v>0.2</c:v>
                </c:pt>
                <c:pt idx="11">
                  <c:v>0.18</c:v>
                </c:pt>
                <c:pt idx="12">
                  <c:v>0.16</c:v>
                </c:pt>
                <c:pt idx="13">
                  <c:v>0.14000000000000001</c:v>
                </c:pt>
                <c:pt idx="14">
                  <c:v>0.12</c:v>
                </c:pt>
                <c:pt idx="15">
                  <c:v>0.1</c:v>
                </c:pt>
                <c:pt idx="16">
                  <c:v>8.0000000000000099E-2</c:v>
                </c:pt>
                <c:pt idx="17">
                  <c:v>6.0000000000000102E-2</c:v>
                </c:pt>
                <c:pt idx="18">
                  <c:v>0.04</c:v>
                </c:pt>
                <c:pt idx="19">
                  <c:v>0.02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33-401D-8BD0-9DD26ACD570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%Adicional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829-AC44-BF52-F847A71358F5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829-AC44-BF52-F847A71358F5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829-AC44-BF52-F847A71358F5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829-AC44-BF52-F847A71358F5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829-AC44-BF52-F847A71358F5}"/>
              </c:ext>
            </c:extLst>
          </c:dPt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Planilha1!$D$2:$D$27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0.02</c:v>
                </c:pt>
                <c:pt idx="22">
                  <c:v>0.04</c:v>
                </c:pt>
                <c:pt idx="23">
                  <c:v>0.06</c:v>
                </c:pt>
                <c:pt idx="24">
                  <c:v>0.08</c:v>
                </c:pt>
                <c:pt idx="2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33-401D-8BD0-9DD26ACD5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3684176"/>
        <c:axId val="163684736"/>
      </c:barChart>
      <c:catAx>
        <c:axId val="163684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400" b="1" dirty="0">
                    <a:solidFill>
                      <a:srgbClr val="595959"/>
                    </a:solidFill>
                  </a:rPr>
                  <a:t>Tempo de Contribuição</a:t>
                </a:r>
              </a:p>
            </c:rich>
          </c:tx>
          <c:layout>
            <c:manualLayout>
              <c:xMode val="edge"/>
              <c:yMode val="edge"/>
              <c:x val="2.5871679404316401E-2"/>
              <c:y val="0.901351925285623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684736"/>
        <c:crosses val="autoZero"/>
        <c:auto val="1"/>
        <c:lblAlgn val="ctr"/>
        <c:lblOffset val="100"/>
        <c:noMultiLvlLbl val="0"/>
      </c:catAx>
      <c:valAx>
        <c:axId val="163684736"/>
        <c:scaling>
          <c:orientation val="minMax"/>
          <c:max val="1.25"/>
          <c:min val="0"/>
        </c:scaling>
        <c:delete val="1"/>
        <c:axPos val="l"/>
        <c:numFmt formatCode="0%" sourceLinked="0"/>
        <c:majorTickMark val="none"/>
        <c:minorTickMark val="none"/>
        <c:tickLblPos val="none"/>
        <c:crossAx val="1636841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0.02026</cdr:x>
      <cdr:y>0.08747</cdr:y>
    </cdr:from>
    <cdr:to>
      <cdr:x>0.07466</cdr:x>
      <cdr:y>0.17277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219941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60%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0.74637</cdr:x>
      <cdr:y>0.09245</cdr:y>
    </cdr:from>
    <cdr:to>
      <cdr:x>0.80425</cdr:x>
      <cdr:y>0.20294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xmlns="" id="{90A8E202-67E6-42B6-9F1B-7FC0E5968A3E}"/>
            </a:ext>
          </a:extLst>
        </cdr:cNvPr>
        <cdr:cNvSpPr txBox="1"/>
      </cdr:nvSpPr>
      <cdr:spPr>
        <a:xfrm xmlns:a="http://schemas.openxmlformats.org/drawingml/2006/main">
          <a:off x="8101281" y="331856"/>
          <a:ext cx="628240" cy="396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100%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0.20031</cdr:x>
      <cdr:y>0.08747</cdr:y>
    </cdr:from>
    <cdr:to>
      <cdr:x>0.25471</cdr:x>
      <cdr:y>0.17277</cdr:y>
    </cdr:to>
    <cdr:sp macro="" textlink="">
      <cdr:nvSpPr>
        <cdr:cNvPr id="4" name="CaixaDeTexto 3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2174247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7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0.38412</cdr:x>
      <cdr:y>0.08747</cdr:y>
    </cdr:from>
    <cdr:to>
      <cdr:x>0.43852</cdr:x>
      <cdr:y>0.17277</cdr:y>
    </cdr:to>
    <cdr:sp macro="" textlink="">
      <cdr:nvSpPr>
        <cdr:cNvPr id="5" name="CaixaDeTexto 4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4169283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8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0.56908</cdr:x>
      <cdr:y>0.08747</cdr:y>
    </cdr:from>
    <cdr:to>
      <cdr:x>0.62348</cdr:x>
      <cdr:y>0.17277</cdr:y>
    </cdr:to>
    <cdr:sp macro="" textlink="">
      <cdr:nvSpPr>
        <cdr:cNvPr id="6" name="CaixaDeTexto 5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6176850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9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0.93358</cdr:x>
      <cdr:y>0.03223</cdr:y>
    </cdr:from>
    <cdr:to>
      <cdr:x>0.99146</cdr:x>
      <cdr:y>0.14272</cdr:y>
    </cdr:to>
    <cdr:sp macro="" textlink="">
      <cdr:nvSpPr>
        <cdr:cNvPr id="7" name="CaixaDeTexto 6">
          <a:extLst xmlns:a="http://schemas.openxmlformats.org/drawingml/2006/main">
            <a:ext uri="{FF2B5EF4-FFF2-40B4-BE49-F238E27FC236}">
              <a16:creationId xmlns:a16="http://schemas.microsoft.com/office/drawing/2014/main" xmlns="" id="{90A8E202-67E6-42B6-9F1B-7FC0E5968A3E}"/>
            </a:ext>
          </a:extLst>
        </cdr:cNvPr>
        <cdr:cNvSpPr txBox="1"/>
      </cdr:nvSpPr>
      <cdr:spPr>
        <a:xfrm xmlns:a="http://schemas.openxmlformats.org/drawingml/2006/main">
          <a:off x="10133214" y="115681"/>
          <a:ext cx="628240" cy="396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595959"/>
              </a:solidFill>
            </a:rPr>
            <a:t>110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0.02026</cdr:x>
      <cdr:y>0.08747</cdr:y>
    </cdr:from>
    <cdr:to>
      <cdr:x>0.07466</cdr:x>
      <cdr:y>0.17277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219941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60%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0.74637</cdr:x>
      <cdr:y>0.09245</cdr:y>
    </cdr:from>
    <cdr:to>
      <cdr:x>0.80425</cdr:x>
      <cdr:y>0.20294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xmlns="" id="{90A8E202-67E6-42B6-9F1B-7FC0E5968A3E}"/>
            </a:ext>
          </a:extLst>
        </cdr:cNvPr>
        <cdr:cNvSpPr txBox="1"/>
      </cdr:nvSpPr>
      <cdr:spPr>
        <a:xfrm xmlns:a="http://schemas.openxmlformats.org/drawingml/2006/main">
          <a:off x="8101281" y="331856"/>
          <a:ext cx="628240" cy="396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100%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0.20031</cdr:x>
      <cdr:y>0.08747</cdr:y>
    </cdr:from>
    <cdr:to>
      <cdr:x>0.25471</cdr:x>
      <cdr:y>0.17277</cdr:y>
    </cdr:to>
    <cdr:sp macro="" textlink="">
      <cdr:nvSpPr>
        <cdr:cNvPr id="4" name="CaixaDeTexto 3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2174247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7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0.38412</cdr:x>
      <cdr:y>0.08747</cdr:y>
    </cdr:from>
    <cdr:to>
      <cdr:x>0.43852</cdr:x>
      <cdr:y>0.17277</cdr:y>
    </cdr:to>
    <cdr:sp macro="" textlink="">
      <cdr:nvSpPr>
        <cdr:cNvPr id="5" name="CaixaDeTexto 4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4169283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8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0.56908</cdr:x>
      <cdr:y>0.08747</cdr:y>
    </cdr:from>
    <cdr:to>
      <cdr:x>0.62348</cdr:x>
      <cdr:y>0.17277</cdr:y>
    </cdr:to>
    <cdr:sp macro="" textlink="">
      <cdr:nvSpPr>
        <cdr:cNvPr id="6" name="CaixaDeTexto 5">
          <a:extLst xmlns:a="http://schemas.openxmlformats.org/drawingml/2006/main">
            <a:ext uri="{FF2B5EF4-FFF2-40B4-BE49-F238E27FC236}">
              <a16:creationId xmlns:a16="http://schemas.microsoft.com/office/drawing/2014/main" xmlns="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6176850" y="313983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9</a:t>
          </a:r>
          <a:r>
            <a:rPr lang="en-US" sz="1600" b="1" dirty="0" smtClean="0">
              <a:solidFill>
                <a:srgbClr val="595959"/>
              </a:solidFill>
            </a:rPr>
            <a:t>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0.93358</cdr:x>
      <cdr:y>0.03223</cdr:y>
    </cdr:from>
    <cdr:to>
      <cdr:x>0.99146</cdr:x>
      <cdr:y>0.14272</cdr:y>
    </cdr:to>
    <cdr:sp macro="" textlink="">
      <cdr:nvSpPr>
        <cdr:cNvPr id="7" name="CaixaDeTexto 6">
          <a:extLst xmlns:a="http://schemas.openxmlformats.org/drawingml/2006/main">
            <a:ext uri="{FF2B5EF4-FFF2-40B4-BE49-F238E27FC236}">
              <a16:creationId xmlns:a16="http://schemas.microsoft.com/office/drawing/2014/main" xmlns="" id="{90A8E202-67E6-42B6-9F1B-7FC0E5968A3E}"/>
            </a:ext>
          </a:extLst>
        </cdr:cNvPr>
        <cdr:cNvSpPr txBox="1"/>
      </cdr:nvSpPr>
      <cdr:spPr>
        <a:xfrm xmlns:a="http://schemas.openxmlformats.org/drawingml/2006/main">
          <a:off x="10133214" y="115681"/>
          <a:ext cx="628240" cy="396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595959"/>
              </a:solidFill>
            </a:rPr>
            <a:t>110</a:t>
          </a:r>
          <a:r>
            <a:rPr lang="en-US" sz="1600" b="1" dirty="0">
              <a:solidFill>
                <a:srgbClr val="595959"/>
              </a:solidFill>
            </a:rPr>
            <a:t>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.rpps@previdencia.gov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93376" y="1935892"/>
            <a:ext cx="10824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Aposentadorias / Cálculos: </a:t>
            </a: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Regras de Transição e Regras Transitórias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89212" y="3167390"/>
            <a:ext cx="1024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 nº 06, de 2019 (Substitutivo do Relator na Comissão Especial)</a:t>
            </a:r>
            <a:endParaRPr lang="pt-B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33080" y="2091451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7º O benefício de pensão por morte será concedido nos termos de lei do respectivo ente federativo, a qual tratará de forma diferenciada a hipótese de morte dos servidores de que trata o § 4º-B decorrente de agressão sofrida no exercício da função.</a:t>
            </a:r>
            <a:endParaRPr lang="pt-BR" sz="28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933079" y="2091451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7º O benefício de pensão por morte </a:t>
            </a:r>
            <a:r>
              <a:rPr lang="pt-BR" sz="2800" dirty="0">
                <a:solidFill>
                  <a:srgbClr val="FF0000"/>
                </a:solidFill>
              </a:rPr>
              <a:t>será concedido nos termos de lei do respectivo ente federativo</a:t>
            </a:r>
            <a:r>
              <a:rPr lang="pt-BR" sz="2800" dirty="0"/>
              <a:t>, a qual tratará de forma diferenciada a hipótese de morte dos servidores de que trata o § 4º-B decorrente de agressão sofrida no exercício da função.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84741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86868" y="2037662"/>
            <a:ext cx="10567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§ 8º - Reajustamento;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9º - Contagem reciproca (reforço da compensação previdenciária);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10 - Tempo fictício;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11 - Limite remuneratório (art. 37, XI);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12 - Aplicação, no que couber, das regras do RGPS;</a:t>
            </a:r>
          </a:p>
        </p:txBody>
      </p:sp>
    </p:spTree>
    <p:extLst>
      <p:ext uri="{BB962C8B-B14F-4D97-AF65-F5344CB8AC3E}">
        <p14:creationId xmlns:p14="http://schemas.microsoft.com/office/powerpoint/2010/main" val="41715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46527" y="2252815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13. Aplica-se ao agente público ocupante, exclusivamente</a:t>
            </a:r>
            <a:r>
              <a:rPr lang="pt-BR" sz="2800" dirty="0" smtClean="0"/>
              <a:t>, de </a:t>
            </a:r>
            <a:r>
              <a:rPr lang="pt-BR" sz="2800" dirty="0"/>
              <a:t>cargo em comissão declarado em lei de livre nomeação </a:t>
            </a:r>
            <a:r>
              <a:rPr lang="pt-BR" sz="2800" dirty="0" smtClean="0"/>
              <a:t>e exoneração</a:t>
            </a:r>
            <a:r>
              <a:rPr lang="pt-BR" sz="2800" dirty="0"/>
              <a:t>, de outro cargo temporário, </a:t>
            </a:r>
            <a:r>
              <a:rPr lang="pt-BR" sz="2800" b="1" dirty="0">
                <a:solidFill>
                  <a:srgbClr val="FF0000"/>
                </a:solidFill>
              </a:rPr>
              <a:t>inclusive aos detentores </a:t>
            </a:r>
            <a:r>
              <a:rPr lang="pt-BR" sz="2800" b="1" dirty="0" smtClean="0">
                <a:solidFill>
                  <a:srgbClr val="FF0000"/>
                </a:solidFill>
              </a:rPr>
              <a:t>de mandato </a:t>
            </a:r>
            <a:r>
              <a:rPr lang="pt-BR" sz="2800" b="1" dirty="0">
                <a:solidFill>
                  <a:srgbClr val="FF0000"/>
                </a:solidFill>
              </a:rPr>
              <a:t>eletivo, </a:t>
            </a:r>
            <a:r>
              <a:rPr lang="pt-BR" sz="2800" dirty="0"/>
              <a:t>ou de emprego público, o Regime Geral de </a:t>
            </a:r>
            <a:r>
              <a:rPr lang="pt-BR" sz="2800" dirty="0" smtClean="0"/>
              <a:t>Previdência Social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5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46527" y="2252815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14. A União, os Estados, o Distrito Federal e os Municípios </a:t>
            </a:r>
            <a:r>
              <a:rPr lang="pt-BR" sz="2800" b="1" dirty="0">
                <a:solidFill>
                  <a:srgbClr val="FF0000"/>
                </a:solidFill>
              </a:rPr>
              <a:t>instituirão</a:t>
            </a:r>
            <a:r>
              <a:rPr lang="pt-BR" sz="2800" dirty="0"/>
              <a:t>, por lei de iniciativa do respectivo Poder Executivo, regime de previdência complementar para servidores públicos ocupantes de cargo efetivo, observado o limite máximo dos benefícios do Regime Geral de Previdência Social para o valor das aposentadorias e das pensões em regime próprio de previdência social, ressalvado o disposto no § 16.</a:t>
            </a:r>
          </a:p>
        </p:txBody>
      </p:sp>
    </p:spTree>
    <p:extLst>
      <p:ext uri="{BB962C8B-B14F-4D97-AF65-F5344CB8AC3E}">
        <p14:creationId xmlns:p14="http://schemas.microsoft.com/office/powerpoint/2010/main" val="125319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46527" y="2252815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</a:t>
            </a:r>
            <a:r>
              <a:rPr lang="pt-BR" sz="2800" dirty="0" smtClean="0"/>
              <a:t>15 - Plano benefícios na modalidade contribuição definida e ofertado por meio de entidade aberta ou fechada de previdência complementar;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§ 16 - Somente mediante opção poderá ser aplicado o regime de previdência complementar ao servidor que tenha 	ingressado antes da implementação;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0015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46527" y="2252815"/>
            <a:ext cx="10567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17. Os critérios de atualização dos valores de </a:t>
            </a:r>
            <a:r>
              <a:rPr lang="pt-BR" sz="2800" dirty="0" smtClean="0"/>
              <a:t>remuneração utilizados </a:t>
            </a:r>
            <a:r>
              <a:rPr lang="pt-BR" sz="2800" dirty="0"/>
              <a:t>para cálculo de benefício no âmbito de regime próprio </a:t>
            </a:r>
            <a:r>
              <a:rPr lang="pt-BR" sz="2800" dirty="0" smtClean="0"/>
              <a:t>de previdência </a:t>
            </a:r>
            <a:r>
              <a:rPr lang="pt-BR" sz="2800" dirty="0"/>
              <a:t>social serão definidos em lei do respectivo ente federativo.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51010" y="2257298"/>
            <a:ext cx="10567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17. Os critérios de atualização dos valores de </a:t>
            </a:r>
            <a:r>
              <a:rPr lang="pt-BR" sz="2800" dirty="0" smtClean="0"/>
              <a:t>remuneração utilizados </a:t>
            </a:r>
            <a:r>
              <a:rPr lang="pt-BR" sz="2800" dirty="0"/>
              <a:t>para cálculo de benefício no âmbito de regime próprio </a:t>
            </a:r>
            <a:r>
              <a:rPr lang="pt-BR" sz="2800" dirty="0" smtClean="0"/>
              <a:t>de previdência </a:t>
            </a:r>
            <a:r>
              <a:rPr lang="pt-BR" sz="2800" dirty="0"/>
              <a:t>social </a:t>
            </a:r>
            <a:r>
              <a:rPr lang="pt-BR" sz="2800" dirty="0">
                <a:solidFill>
                  <a:srgbClr val="FF0000"/>
                </a:solidFill>
              </a:rPr>
              <a:t>serão definidos em lei do respectivo ente federativo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61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18. Incidirá contribuição sobre os proventos de aposentadorias e pensões concedidas por regime próprio de previdência social que superem o limite máximo estabelecido para os benefícios do Regime Geral de Previdência Social e, se demonstrado deficit atuarial do respectivo regime, na forma da lei complementar de que trata o § 22, a contribuição alcançará inclusive os valores que superem um salário mínimo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16539" y="2028698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18. Incidirá contribuição sobre os proventos de aposentadorias e pensões concedidas por regime próprio de previdência social </a:t>
            </a:r>
            <a:r>
              <a:rPr lang="pt-BR" sz="2800" dirty="0">
                <a:solidFill>
                  <a:srgbClr val="FF0000"/>
                </a:solidFill>
              </a:rPr>
              <a:t>que superem o limite máximo estabelecido para os benefícios do Regime Geral de Previdência Social</a:t>
            </a:r>
            <a:r>
              <a:rPr lang="pt-BR" sz="2800" dirty="0"/>
              <a:t> e, se demonstrado deficit atuarial do respectivo regime, na forma da lei complementar de que trata o § 22, a contribuição alcançará inclusive os valores que superem um salário mínimo</a:t>
            </a:r>
          </a:p>
        </p:txBody>
      </p:sp>
    </p:spTree>
    <p:extLst>
      <p:ext uri="{BB962C8B-B14F-4D97-AF65-F5344CB8AC3E}">
        <p14:creationId xmlns:p14="http://schemas.microsoft.com/office/powerpoint/2010/main" val="27864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19. Observados critérios a serem estabelecidos em lei </a:t>
            </a:r>
            <a:r>
              <a:rPr lang="pt-BR" sz="2800" dirty="0" smtClean="0"/>
              <a:t>do respectivo </a:t>
            </a:r>
            <a:r>
              <a:rPr lang="pt-BR" sz="2800" dirty="0"/>
              <a:t>ente federativo, o servidor titular de cargo efetivo que </a:t>
            </a:r>
            <a:r>
              <a:rPr lang="pt-BR" sz="2800" dirty="0" smtClean="0"/>
              <a:t>tenha completado </a:t>
            </a:r>
            <a:r>
              <a:rPr lang="pt-BR" sz="2800" dirty="0"/>
              <a:t>as exigências para a aposentadoria voluntária e que </a:t>
            </a:r>
            <a:r>
              <a:rPr lang="pt-BR" sz="2800" dirty="0" smtClean="0"/>
              <a:t>opte por </a:t>
            </a:r>
            <a:r>
              <a:rPr lang="pt-BR" sz="2800" dirty="0"/>
              <a:t>permanecer em atividade poderá fazer jus a um abono </a:t>
            </a:r>
            <a:r>
              <a:rPr lang="pt-BR" sz="2800" dirty="0" smtClean="0"/>
              <a:t>de permanência </a:t>
            </a:r>
            <a:r>
              <a:rPr lang="pt-BR" sz="2800" dirty="0"/>
              <a:t>equivalente, no máximo, ao valor da sua </a:t>
            </a:r>
            <a:r>
              <a:rPr lang="pt-BR" sz="2800" dirty="0" smtClean="0"/>
              <a:t>contribuição previdenciária</a:t>
            </a:r>
            <a:r>
              <a:rPr lang="pt-BR" sz="2800" dirty="0"/>
              <a:t>, até completar a idade para aposentadoria compulsória.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16539" y="2028698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19. Observados critérios a serem estabelecidos em lei </a:t>
            </a:r>
            <a:r>
              <a:rPr lang="pt-BR" sz="2800" dirty="0" smtClean="0"/>
              <a:t>do respectivo </a:t>
            </a:r>
            <a:r>
              <a:rPr lang="pt-BR" sz="2800" dirty="0"/>
              <a:t>ente federativo, o servidor titular de cargo efetivo que </a:t>
            </a:r>
            <a:r>
              <a:rPr lang="pt-BR" sz="2800" dirty="0" smtClean="0"/>
              <a:t>tenha completado </a:t>
            </a:r>
            <a:r>
              <a:rPr lang="pt-BR" sz="2800" dirty="0"/>
              <a:t>as exigências para a aposentadoria voluntária e que </a:t>
            </a:r>
            <a:r>
              <a:rPr lang="pt-BR" sz="2800" dirty="0" smtClean="0"/>
              <a:t>opte por </a:t>
            </a:r>
            <a:r>
              <a:rPr lang="pt-BR" sz="2800" dirty="0"/>
              <a:t>permanecer em atividade </a:t>
            </a:r>
            <a:r>
              <a:rPr lang="pt-BR" sz="2800" dirty="0">
                <a:solidFill>
                  <a:srgbClr val="FF0000"/>
                </a:solidFill>
              </a:rPr>
              <a:t>poderá fazer jus a um abono </a:t>
            </a:r>
            <a:r>
              <a:rPr lang="pt-BR" sz="2800" dirty="0" smtClean="0">
                <a:solidFill>
                  <a:srgbClr val="FF0000"/>
                </a:solidFill>
              </a:rPr>
              <a:t>de permanência </a:t>
            </a:r>
            <a:r>
              <a:rPr lang="pt-BR" sz="2800" dirty="0">
                <a:solidFill>
                  <a:srgbClr val="FF0000"/>
                </a:solidFill>
              </a:rPr>
              <a:t>equivalente, no máximo</a:t>
            </a:r>
            <a:r>
              <a:rPr lang="pt-BR" sz="2800" dirty="0"/>
              <a:t>, ao valor da sua </a:t>
            </a:r>
            <a:r>
              <a:rPr lang="pt-BR" sz="2800" dirty="0" smtClean="0"/>
              <a:t>contribuição previdenciária</a:t>
            </a:r>
            <a:r>
              <a:rPr lang="pt-BR" sz="2800" dirty="0"/>
              <a:t>, até completar a idade para aposentadoria compulsória.</a:t>
            </a:r>
          </a:p>
        </p:txBody>
      </p:sp>
    </p:spTree>
    <p:extLst>
      <p:ext uri="{BB962C8B-B14F-4D97-AF65-F5344CB8AC3E}">
        <p14:creationId xmlns:p14="http://schemas.microsoft.com/office/powerpoint/2010/main" val="409859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20. Fica vedada a existência de mais de um regime próprio de previdência social e de mais de um órgão ou entidade gestora deste regime em cada ente federativo, </a:t>
            </a:r>
            <a:r>
              <a:rPr lang="pt-BR" sz="2800" b="1" dirty="0">
                <a:solidFill>
                  <a:srgbClr val="FF0000"/>
                </a:solidFill>
              </a:rPr>
              <a:t>abrangidos todos os poderes, os órgãos e as entidades autárquicas e fundacionais</a:t>
            </a:r>
            <a:r>
              <a:rPr lang="pt-BR" sz="2800" dirty="0"/>
              <a:t>, que serão responsáveis pelo seu financiamento, observados os critérios, os parâmetros e a natureza jurídica definidos na lei complementar de que trata o § 22.</a:t>
            </a:r>
          </a:p>
        </p:txBody>
      </p:sp>
    </p:spTree>
    <p:extLst>
      <p:ext uri="{BB962C8B-B14F-4D97-AF65-F5344CB8AC3E}">
        <p14:creationId xmlns:p14="http://schemas.microsoft.com/office/powerpoint/2010/main" val="36199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22. Vedada a instituição de novos regimes próprios de previdência social, lei complementar federal estabelecerá, para os que já existam, normas gerais de organização, de funcionamento e de responsabilidade em sua gestão, dispondo, entre outros aspectos, sobre: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6539" y="2028698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22. </a:t>
            </a:r>
            <a:r>
              <a:rPr lang="pt-BR" sz="2800" dirty="0">
                <a:solidFill>
                  <a:srgbClr val="FF0000"/>
                </a:solidFill>
              </a:rPr>
              <a:t>Vedada a instituição de novos regimes próprios de previdência social</a:t>
            </a:r>
            <a:r>
              <a:rPr lang="pt-BR" sz="2800" dirty="0"/>
              <a:t>, lei complementar federal estabelecerá, para os que já existam, normas gerais de organização, de funcionamento e de responsabilidade em sua gestão, dispondo, entre outros aspectos, sobre: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1022" y="2019734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22. Vedada a instituição de novos regimes próprios de previdência social, lei complementar federal estabelecerá, para os que já existam, </a:t>
            </a:r>
            <a:r>
              <a:rPr lang="pt-BR" sz="2800" dirty="0">
                <a:solidFill>
                  <a:srgbClr val="FF0000"/>
                </a:solidFill>
              </a:rPr>
              <a:t>normas gerais de organização, de funcionamento e de responsabilidade em sua gestão</a:t>
            </a:r>
            <a:r>
              <a:rPr lang="pt-BR" sz="2800" dirty="0"/>
              <a:t>, dispondo, entre outros aspectos, sobre: </a:t>
            </a:r>
          </a:p>
        </p:txBody>
      </p:sp>
    </p:spTree>
    <p:extLst>
      <p:ext uri="{BB962C8B-B14F-4D97-AF65-F5344CB8AC3E}">
        <p14:creationId xmlns:p14="http://schemas.microsoft.com/office/powerpoint/2010/main" val="24034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2721" y="974473"/>
            <a:ext cx="5004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NOVA PREVIDÊNCIA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6" name="Seta para a direita listrada 15"/>
          <p:cNvSpPr/>
          <p:nvPr/>
        </p:nvSpPr>
        <p:spPr>
          <a:xfrm>
            <a:off x="322730" y="2595282"/>
            <a:ext cx="3724836" cy="1828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listrada 16"/>
          <p:cNvSpPr/>
          <p:nvPr/>
        </p:nvSpPr>
        <p:spPr>
          <a:xfrm>
            <a:off x="4445816" y="2595280"/>
            <a:ext cx="3685515" cy="1828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listrada 17"/>
          <p:cNvSpPr/>
          <p:nvPr/>
        </p:nvSpPr>
        <p:spPr>
          <a:xfrm>
            <a:off x="8296837" y="2610669"/>
            <a:ext cx="3705846" cy="1828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532721" y="3278848"/>
            <a:ext cx="33952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Regras Gerais dos RPPS</a:t>
            </a:r>
            <a:endParaRPr lang="pt-BR" sz="2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836925" y="3278848"/>
            <a:ext cx="29032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Regras de Transição</a:t>
            </a:r>
            <a:endParaRPr lang="pt-BR" sz="26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8755692" y="3278848"/>
            <a:ext cx="27881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Regras Transitórias</a:t>
            </a:r>
            <a:endParaRPr lang="pt-BR" sz="26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 - requisitos para sua extinção; </a:t>
            </a:r>
            <a:endParaRPr lang="pt-BR" sz="2800" dirty="0" smtClean="0"/>
          </a:p>
          <a:p>
            <a:pPr algn="just"/>
            <a:r>
              <a:rPr lang="pt-BR" sz="2800" dirty="0" smtClean="0"/>
              <a:t>II </a:t>
            </a:r>
            <a:r>
              <a:rPr lang="pt-BR" sz="2800" dirty="0"/>
              <a:t>- modelo de apuração dos compromissos e seu financiamento, de arrecadação, de aplicação e de utilização dos recursos; </a:t>
            </a:r>
            <a:endParaRPr lang="pt-BR" sz="2800" dirty="0" smtClean="0"/>
          </a:p>
          <a:p>
            <a:pPr algn="just"/>
            <a:r>
              <a:rPr lang="pt-BR" sz="2800" dirty="0" smtClean="0"/>
              <a:t>III </a:t>
            </a:r>
            <a:r>
              <a:rPr lang="pt-BR" sz="2800" dirty="0"/>
              <a:t>- fiscalização pela União e controle externo e social; </a:t>
            </a:r>
            <a:endParaRPr lang="pt-BR" sz="2800" dirty="0" smtClean="0"/>
          </a:p>
          <a:p>
            <a:pPr algn="just"/>
            <a:r>
              <a:rPr lang="pt-BR" sz="2800" dirty="0" smtClean="0"/>
              <a:t>IV </a:t>
            </a:r>
            <a:r>
              <a:rPr lang="pt-BR" sz="2800" dirty="0"/>
              <a:t>- definição de equilíbrio financeiro e atuarial</a:t>
            </a:r>
            <a:r>
              <a:rPr lang="pt-BR" sz="2800" dirty="0" smtClean="0"/>
              <a:t>;</a:t>
            </a:r>
          </a:p>
          <a:p>
            <a:pPr algn="just"/>
            <a:r>
              <a:rPr lang="pt-BR" sz="2800" dirty="0"/>
              <a:t>V - condições para instituição do fundo com finalidade previdenciária de que trata o art. 249 e para vinculação a ele dos recursos provenientes de contribuições e dos bens, direitos e ativos de qualquer natureza;</a:t>
            </a:r>
          </a:p>
        </p:txBody>
      </p:sp>
    </p:spTree>
    <p:extLst>
      <p:ext uri="{BB962C8B-B14F-4D97-AF65-F5344CB8AC3E}">
        <p14:creationId xmlns:p14="http://schemas.microsoft.com/office/powerpoint/2010/main" val="35941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VI - medidas de prevenção, identificação e tratamento de riscos atuariais; </a:t>
            </a:r>
            <a:endParaRPr lang="pt-BR" sz="2800" dirty="0" smtClean="0"/>
          </a:p>
          <a:p>
            <a:pPr algn="just"/>
            <a:r>
              <a:rPr lang="pt-BR" sz="2800" dirty="0" smtClean="0"/>
              <a:t>VII </a:t>
            </a:r>
            <a:r>
              <a:rPr lang="pt-BR" sz="2800" dirty="0"/>
              <a:t>- mecanismos de equacionamento do deficit atuarial e de tratamento de eventual </a:t>
            </a:r>
            <a:r>
              <a:rPr lang="pt-BR" sz="2800" dirty="0" err="1"/>
              <a:t>superavit</a:t>
            </a:r>
            <a:r>
              <a:rPr lang="pt-BR" sz="2800" dirty="0"/>
              <a:t>; </a:t>
            </a:r>
            <a:endParaRPr lang="pt-BR" sz="2800" dirty="0" smtClean="0"/>
          </a:p>
          <a:p>
            <a:pPr algn="just"/>
            <a:r>
              <a:rPr lang="pt-BR" sz="2800" dirty="0" smtClean="0"/>
              <a:t>VIII </a:t>
            </a:r>
            <a:r>
              <a:rPr lang="pt-BR" sz="2800" dirty="0"/>
              <a:t>- estruturação, organização e natureza jurídica do órgão ou entidade gestora do regime, observados os princípios relacionados com governança, controle interno e transparência;</a:t>
            </a:r>
          </a:p>
        </p:txBody>
      </p:sp>
    </p:spTree>
    <p:extLst>
      <p:ext uri="{BB962C8B-B14F-4D97-AF65-F5344CB8AC3E}">
        <p14:creationId xmlns:p14="http://schemas.microsoft.com/office/powerpoint/2010/main" val="42851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IX - condições e hipóteses para responsabilização </a:t>
            </a:r>
            <a:r>
              <a:rPr lang="pt-BR" sz="2800" dirty="0" smtClean="0"/>
              <a:t>daqueles que </a:t>
            </a:r>
            <a:r>
              <a:rPr lang="pt-BR" sz="2800" dirty="0"/>
              <a:t>desempenhem atribuições relacionadas, direta ou indiretamente</a:t>
            </a:r>
            <a:r>
              <a:rPr lang="pt-BR" sz="2800" dirty="0" smtClean="0"/>
              <a:t>, com </a:t>
            </a:r>
            <a:r>
              <a:rPr lang="pt-BR" sz="2800" dirty="0"/>
              <a:t>a gestão do regime;</a:t>
            </a:r>
          </a:p>
          <a:p>
            <a:pPr algn="just"/>
            <a:r>
              <a:rPr lang="pt-BR" sz="2800" dirty="0"/>
              <a:t>X - condições para adesão a consórcio público;</a:t>
            </a:r>
          </a:p>
          <a:p>
            <a:pPr algn="just"/>
            <a:r>
              <a:rPr lang="pt-BR" sz="2800" dirty="0"/>
              <a:t>XI - parâmetros para apuração da base de cálculo </a:t>
            </a:r>
            <a:r>
              <a:rPr lang="pt-BR" sz="2800" dirty="0" smtClean="0"/>
              <a:t>e definição </a:t>
            </a:r>
            <a:r>
              <a:rPr lang="pt-BR" sz="2800" dirty="0"/>
              <a:t>de alíquota de contribuição do ente federativo, dos </a:t>
            </a:r>
            <a:r>
              <a:rPr lang="pt-BR" sz="2800" dirty="0" smtClean="0"/>
              <a:t>servidores ativos</a:t>
            </a:r>
            <a:r>
              <a:rPr lang="pt-BR" sz="2800" dirty="0"/>
              <a:t>, dos aposentados e dos pensionistas.</a:t>
            </a:r>
          </a:p>
        </p:txBody>
      </p:sp>
    </p:spTree>
    <p:extLst>
      <p:ext uri="{BB962C8B-B14F-4D97-AF65-F5344CB8AC3E}">
        <p14:creationId xmlns:p14="http://schemas.microsoft.com/office/powerpoint/2010/main" val="32686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Art. 167. ................................................................................. </a:t>
            </a:r>
          </a:p>
          <a:p>
            <a:pPr algn="just"/>
            <a:r>
              <a:rPr lang="pt-BR" sz="2800" dirty="0" smtClean="0"/>
              <a:t>XII </a:t>
            </a:r>
            <a:r>
              <a:rPr lang="pt-BR" sz="2800" dirty="0"/>
              <a:t>- na forma estabelecida na lei complementar de que trata o § 22 do art. 40, a </a:t>
            </a:r>
            <a:r>
              <a:rPr lang="pt-BR" sz="2800" b="1" dirty="0"/>
              <a:t>utilização de recursos de regime próprio de previdência social</a:t>
            </a:r>
            <a:r>
              <a:rPr lang="pt-BR" sz="2800" dirty="0"/>
              <a:t>, incluídos os valores integrantes dos fundos previstos no art. 249, </a:t>
            </a:r>
            <a:r>
              <a:rPr lang="pt-BR" sz="2800" b="1" dirty="0"/>
              <a:t>para a realização de despesas distintas do pagamento dos benefícios previdenciários do respectivo fundo vinculado àquele regime e das despesas necessárias à sua organização e ao seu funcionamento</a:t>
            </a:r>
            <a:r>
              <a:rPr lang="pt-BR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6699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2024215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XIII - a transferência voluntária de recursos pela União, a concessão de avais, as garantias e as subvenções pela União e a concessão de empréstimos e de financiamentos por instituições financeiras federais aos Estados, ao Distrito Federal e aos Municípios </a:t>
            </a:r>
            <a:r>
              <a:rPr lang="pt-BR" sz="2800" b="1" dirty="0"/>
              <a:t>na hipótese de descumprimento das regras gerais de organização e de funcionamento de regime próprio de previdência social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713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57600" y="3610097"/>
            <a:ext cx="8431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 smtClean="0">
                <a:cs typeface="Arial" panose="020B0604020202020204" pitchFamily="34" charset="0"/>
              </a:rPr>
              <a:t>DIREITO ADQUIRIDO</a:t>
            </a:r>
            <a:endParaRPr lang="pt-BR" sz="6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94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DIREITO ADQUIRIDO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1983874"/>
            <a:ext cx="105678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3º A concessão de aposentadoria ao servidor público </a:t>
            </a:r>
            <a:r>
              <a:rPr lang="pt-BR" sz="2800" dirty="0" smtClean="0"/>
              <a:t>federal vinculado </a:t>
            </a:r>
            <a:r>
              <a:rPr lang="pt-BR" sz="2800" dirty="0"/>
              <a:t>a regime próprio de previdência social e ao segurado do Regime Geral </a:t>
            </a:r>
            <a:r>
              <a:rPr lang="pt-BR" sz="2800" dirty="0" smtClean="0"/>
              <a:t>de Previdência </a:t>
            </a:r>
            <a:r>
              <a:rPr lang="pt-BR" sz="2800" dirty="0"/>
              <a:t>Social e de pensão por morte aos respectivos dependentes </a:t>
            </a:r>
            <a:r>
              <a:rPr lang="pt-BR" sz="2800" b="1" dirty="0"/>
              <a:t>será assegurada, </a:t>
            </a:r>
            <a:r>
              <a:rPr lang="pt-BR" sz="3200" b="1" dirty="0" smtClean="0">
                <a:solidFill>
                  <a:srgbClr val="FF0000"/>
                </a:solidFill>
              </a:rPr>
              <a:t>a qualquer </a:t>
            </a:r>
            <a:r>
              <a:rPr lang="pt-BR" sz="3200" b="1" dirty="0">
                <a:solidFill>
                  <a:srgbClr val="FF0000"/>
                </a:solidFill>
              </a:rPr>
              <a:t>tempo</a:t>
            </a:r>
            <a:r>
              <a:rPr lang="pt-BR" sz="2800" b="1" dirty="0"/>
              <a:t>, desde que tenham sido cumpridos os requisitos para obtenção </a:t>
            </a:r>
            <a:r>
              <a:rPr lang="pt-BR" sz="2800" b="1" dirty="0" smtClean="0"/>
              <a:t>destes benefícios </a:t>
            </a:r>
            <a:r>
              <a:rPr lang="pt-BR" sz="2800" b="1" u="sng" dirty="0"/>
              <a:t>até</a:t>
            </a:r>
            <a:r>
              <a:rPr lang="pt-BR" sz="2800" b="1" dirty="0"/>
              <a:t> a data de entrada em vigor desta Emenda Constitucional</a:t>
            </a:r>
            <a:r>
              <a:rPr lang="pt-BR" sz="2800" dirty="0"/>
              <a:t>, observados </a:t>
            </a:r>
            <a:r>
              <a:rPr lang="pt-BR" sz="2800" dirty="0" smtClean="0"/>
              <a:t>os critérios </a:t>
            </a:r>
            <a:r>
              <a:rPr lang="pt-BR" sz="2800" dirty="0"/>
              <a:t>da legislação vigente na data em que foram atendidos os requisitos para </a:t>
            </a:r>
            <a:r>
              <a:rPr lang="pt-BR" sz="2800" dirty="0" smtClean="0"/>
              <a:t>a concessão </a:t>
            </a:r>
            <a:r>
              <a:rPr lang="pt-BR" sz="2800" dirty="0"/>
              <a:t>da aposentadoria ou da pensão por morte.</a:t>
            </a:r>
          </a:p>
        </p:txBody>
      </p:sp>
    </p:spTree>
    <p:extLst>
      <p:ext uri="{BB962C8B-B14F-4D97-AF65-F5344CB8AC3E}">
        <p14:creationId xmlns:p14="http://schemas.microsoft.com/office/powerpoint/2010/main" val="228231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57600" y="3610097"/>
            <a:ext cx="8431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 smtClean="0">
                <a:cs typeface="Arial" panose="020B0604020202020204" pitchFamily="34" charset="0"/>
              </a:rPr>
              <a:t>REGRAS TRANSITÓRIAS</a:t>
            </a:r>
            <a:endParaRPr lang="pt-BR" sz="6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REGRAS GERAIS DOS RRPS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410073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9º Até que entre em vigor lei complementar que discipline o § 22 do art. 40 da Constituição Federal, </a:t>
            </a:r>
            <a:r>
              <a:rPr lang="pt-BR" sz="2800" b="1" dirty="0"/>
              <a:t>aplicam-se aos regimes próprios de previdência social o disposto na Lei nº 9.717, de 27 de novembro de 1998</a:t>
            </a:r>
            <a:r>
              <a:rPr lang="pt-BR" sz="2800" dirty="0"/>
              <a:t> e o disposto neste artigo.</a:t>
            </a:r>
          </a:p>
        </p:txBody>
      </p:sp>
    </p:spTree>
    <p:extLst>
      <p:ext uri="{BB962C8B-B14F-4D97-AF65-F5344CB8AC3E}">
        <p14:creationId xmlns:p14="http://schemas.microsoft.com/office/powerpoint/2010/main" val="27150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REGRAS GERAIS DOS RRPS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410073"/>
            <a:ext cx="1056788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1º O equilíbrio financeiro e atuarial do regime próprio de previdência social deverá ser comprovado por meio de </a:t>
            </a:r>
            <a:r>
              <a:rPr lang="pt-BR" sz="2800" b="1" dirty="0"/>
              <a:t>garantia de equivalência, a valor presente, entre o fluxo das receitas estimadas e das despesas projetadas</a:t>
            </a:r>
            <a:r>
              <a:rPr lang="pt-BR" sz="2800" dirty="0"/>
              <a:t>, </a:t>
            </a:r>
            <a:r>
              <a:rPr lang="pt-BR" sz="3200" b="1" dirty="0">
                <a:solidFill>
                  <a:srgbClr val="FF0000"/>
                </a:solidFill>
              </a:rPr>
              <a:t>apuradas atuarialmente</a:t>
            </a:r>
            <a:r>
              <a:rPr lang="pt-BR" sz="2800" dirty="0"/>
              <a:t>, que, juntamente com os bens, direitos e ativos vinculados, comparados às obrigações assumidas, </a:t>
            </a:r>
            <a:r>
              <a:rPr lang="pt-BR" sz="2800" b="1" dirty="0"/>
              <a:t>evidenciem a solvência e a liquidez do plano de benefícios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21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53235" y="3610097"/>
            <a:ext cx="97356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 smtClean="0">
                <a:cs typeface="Arial" panose="020B0604020202020204" pitchFamily="34" charset="0"/>
              </a:rPr>
              <a:t>REGRAS GERAIS DOS RPPS</a:t>
            </a:r>
            <a:endParaRPr lang="pt-BR" sz="6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REGRAS GERAIS DOS RRPS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1979857"/>
            <a:ext cx="105678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4º Os Estados, o Distrito Federal e os Municípios </a:t>
            </a:r>
            <a:r>
              <a:rPr lang="pt-BR" sz="2800" b="1" dirty="0"/>
              <a:t>não poderão estabelecer alíquota inferior à da contribuição dos servidores da União</a:t>
            </a:r>
            <a:r>
              <a:rPr lang="pt-BR" sz="2800" dirty="0"/>
              <a:t>, exceto se demonstrado que o respectivo regime próprio de previdência social não possui deficit atuarial a ser equacionado, hipótese em que a alíquota não poderá ser inferior às alíquotas aplicáveis ao Regime Geral de Previdência Social. 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5º Para fins do disposto no § 4º, </a:t>
            </a:r>
            <a:r>
              <a:rPr lang="pt-BR" sz="2800" b="1" dirty="0"/>
              <a:t>não será considerada como ausência de deficit a implementação de segregação da massa de segurados ou a previsão em lei de plano de equacionamento de deficit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8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REGRAS GERAIS DOS RRPS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442253"/>
            <a:ext cx="105678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6º A instituição do regime de previdência complementar na forma dos §§ 14 a 16 do art. 40 da Constituição Federal e a adequação do órgão ou entidade gestora do regime próprio de previdência social ao § 20 do art. 40 da Constituição Federal </a:t>
            </a:r>
            <a:r>
              <a:rPr lang="pt-BR" sz="2800" b="1" dirty="0"/>
              <a:t>deverão ocorrer no prazo máximo de dois anos da data de entrada em vigor desta Emenda Constitucional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1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REGRAS GERAIS DOS RRPS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442253"/>
            <a:ext cx="10567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7º Os regimes próprios de previdência social </a:t>
            </a:r>
            <a:r>
              <a:rPr lang="pt-BR" sz="2800" b="1" dirty="0"/>
              <a:t>poderão aplicar parte de seus recursos por meio de </a:t>
            </a:r>
            <a:r>
              <a:rPr lang="pt-BR" sz="3200" b="1" dirty="0">
                <a:solidFill>
                  <a:srgbClr val="FF0000"/>
                </a:solidFill>
              </a:rPr>
              <a:t>concessão de empréstimos a seus segurados</a:t>
            </a:r>
            <a:r>
              <a:rPr lang="pt-BR" sz="2800" dirty="0"/>
              <a:t>, na modalidade de consignados, observada regulamentação específica estabelecida pelo Conselho Monetário Nacional. </a:t>
            </a:r>
          </a:p>
        </p:txBody>
      </p:sp>
    </p:spTree>
    <p:extLst>
      <p:ext uri="{BB962C8B-B14F-4D97-AF65-F5344CB8AC3E}">
        <p14:creationId xmlns:p14="http://schemas.microsoft.com/office/powerpoint/2010/main" val="37293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089393"/>
              </p:ext>
            </p:extLst>
          </p:nvPr>
        </p:nvGraphicFramePr>
        <p:xfrm>
          <a:off x="4157029" y="2093123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Contribuição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49163"/>
              </p:ext>
            </p:extLst>
          </p:nvPr>
        </p:nvGraphicFramePr>
        <p:xfrm>
          <a:off x="1998851" y="2093124"/>
          <a:ext cx="1376995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6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Idade</a:t>
                      </a:r>
                      <a:br>
                        <a:rPr lang="pt-BR" sz="1300" kern="1200" dirty="0"/>
                      </a:br>
                      <a:r>
                        <a:rPr lang="pt-BR" sz="1300" kern="1200" dirty="0"/>
                        <a:t>Mínima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2405985" y="2728639"/>
            <a:ext cx="622956" cy="680639"/>
          </a:xfrm>
          <a:prstGeom prst="rect">
            <a:avLst/>
          </a:prstGeom>
        </p:spPr>
      </p:pic>
      <p:pic>
        <p:nvPicPr>
          <p:cNvPr id="8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2333182" y="3882590"/>
            <a:ext cx="761028" cy="68063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C311C60-E29B-D841-B42C-56D3E6F029BD}"/>
              </a:ext>
            </a:extLst>
          </p:cNvPr>
          <p:cNvSpPr txBox="1"/>
          <p:nvPr/>
        </p:nvSpPr>
        <p:spPr>
          <a:xfrm>
            <a:off x="1998852" y="3333998"/>
            <a:ext cx="1376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62 anos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87381392-1B38-2E43-A8EF-586339D55C9C}"/>
              </a:ext>
            </a:extLst>
          </p:cNvPr>
          <p:cNvSpPr txBox="1"/>
          <p:nvPr/>
        </p:nvSpPr>
        <p:spPr>
          <a:xfrm>
            <a:off x="1998851" y="4542600"/>
            <a:ext cx="137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65 anos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4162801" y="333399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25 </a:t>
            </a:r>
            <a:r>
              <a:rPr lang="pt-BR" sz="2800" b="1" dirty="0" smtClean="0">
                <a:latin typeface="+mn-lt"/>
              </a:rPr>
              <a:t>anos</a:t>
            </a:r>
            <a:endParaRPr lang="pt-BR" sz="2800" b="1" dirty="0">
              <a:latin typeface="+mn-lt"/>
            </a:endParaRPr>
          </a:p>
        </p:txBody>
      </p:sp>
      <p:sp>
        <p:nvSpPr>
          <p:cNvPr id="13" name="Plus 3"/>
          <p:cNvSpPr/>
          <p:nvPr/>
        </p:nvSpPr>
        <p:spPr>
          <a:xfrm>
            <a:off x="3643236" y="3592725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3"/>
          <p:cNvSpPr/>
          <p:nvPr/>
        </p:nvSpPr>
        <p:spPr>
          <a:xfrm>
            <a:off x="5892112" y="3592725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11989"/>
              </p:ext>
            </p:extLst>
          </p:nvPr>
        </p:nvGraphicFramePr>
        <p:xfrm>
          <a:off x="6333273" y="2060848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 smtClean="0"/>
                        <a:t>Serviço Público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graphicFrame>
        <p:nvGraphicFramePr>
          <p:cNvPr id="1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90656"/>
              </p:ext>
            </p:extLst>
          </p:nvPr>
        </p:nvGraphicFramePr>
        <p:xfrm>
          <a:off x="8509517" y="2060847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/>
                        <a:t>Tempo</a:t>
                      </a:r>
                      <a:r>
                        <a:rPr lang="pt-BR" sz="1300" kern="1200" baseline="0" dirty="0" smtClean="0"/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6314622" y="3361983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10 anos</a:t>
            </a:r>
            <a:endParaRPr lang="pt-BR" sz="2800" b="1" dirty="0">
              <a:latin typeface="+mn-lt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8520245" y="3332500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5 anos</a:t>
            </a:r>
            <a:endParaRPr lang="pt-BR" sz="2800" b="1" dirty="0">
              <a:latin typeface="+mn-lt"/>
            </a:endParaRPr>
          </a:p>
        </p:txBody>
      </p:sp>
      <p:sp>
        <p:nvSpPr>
          <p:cNvPr id="19" name="Plus 3"/>
          <p:cNvSpPr/>
          <p:nvPr/>
        </p:nvSpPr>
        <p:spPr>
          <a:xfrm>
            <a:off x="8098206" y="3549261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APOSENTADORIA DOS SERVIDORES FEDERAIS EM GERAL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OUTRAS APOSENTADORIA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560694"/>
            <a:ext cx="10567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Por </a:t>
            </a:r>
            <a:r>
              <a:rPr lang="pt-BR" sz="2800" b="1" dirty="0"/>
              <a:t>incapacidade permanente para o trabalho</a:t>
            </a:r>
            <a:r>
              <a:rPr lang="pt-BR" sz="2800" dirty="0"/>
              <a:t>, no cargo em que estiver investido, quando insuscetível de </a:t>
            </a:r>
            <a:r>
              <a:rPr lang="pt-BR" sz="2800" dirty="0" smtClean="0"/>
              <a:t>readaptação; </a:t>
            </a:r>
            <a:r>
              <a:rPr lang="pt-BR" sz="2800" dirty="0"/>
              <a:t>ou 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/>
              <a:t>Compulsoriamente</a:t>
            </a:r>
            <a:r>
              <a:rPr lang="pt-BR" sz="2800" dirty="0"/>
              <a:t>, </a:t>
            </a:r>
            <a:r>
              <a:rPr lang="pt-BR" sz="2800" dirty="0" smtClean="0"/>
              <a:t>aos 70 ou 75 anos, na forma de lei complementar.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63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TRANSITÓRIAS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 DE CÁLCULO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F890D58-4C0B-F74C-BF8F-4941B79AAAB8}"/>
              </a:ext>
            </a:extLst>
          </p:cNvPr>
          <p:cNvSpPr txBox="1"/>
          <p:nvPr/>
        </p:nvSpPr>
        <p:spPr>
          <a:xfrm>
            <a:off x="226141" y="1934787"/>
            <a:ext cx="117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Corresponderão a </a:t>
            </a:r>
            <a:r>
              <a:rPr lang="pt-BR" sz="2800" b="1" dirty="0">
                <a:latin typeface="+mn-lt"/>
              </a:rPr>
              <a:t>60% da média </a:t>
            </a:r>
            <a:r>
              <a:rPr lang="pt-BR" sz="2800" dirty="0">
                <a:latin typeface="+mn-lt"/>
              </a:rPr>
              <a:t>de todas as </a:t>
            </a:r>
            <a:r>
              <a:rPr lang="pt-BR" sz="2800" dirty="0" smtClean="0">
                <a:latin typeface="+mn-lt"/>
              </a:rPr>
              <a:t>remunerações desde julho/1994, </a:t>
            </a:r>
            <a:r>
              <a:rPr lang="pt-BR" sz="2800" b="1" dirty="0">
                <a:latin typeface="+mn-lt"/>
              </a:rPr>
              <a:t>acrescidos de 2% para cada ano que exceder 20 anos </a:t>
            </a:r>
            <a:r>
              <a:rPr lang="pt-BR" sz="2800" dirty="0">
                <a:latin typeface="+mn-lt"/>
              </a:rPr>
              <a:t>de contribuição.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A1B92AA-6E77-4E3B-AC24-A8D2EFF8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684442"/>
              </p:ext>
            </p:extLst>
          </p:nvPr>
        </p:nvGraphicFramePr>
        <p:xfrm>
          <a:off x="668903" y="2622171"/>
          <a:ext cx="10854193" cy="358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57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57600" y="3610097"/>
            <a:ext cx="8431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 smtClean="0">
                <a:cs typeface="Arial" panose="020B0604020202020204" pitchFamily="34" charset="0"/>
              </a:rPr>
              <a:t>REGRAS DE TRANSIÇÃO</a:t>
            </a:r>
            <a:endParaRPr lang="pt-BR" sz="6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 1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76591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APOSENTADORIA DOS SERVIDORES FEDERAIS EM GERAL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1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094521"/>
              </p:ext>
            </p:extLst>
          </p:nvPr>
        </p:nvGraphicFramePr>
        <p:xfrm>
          <a:off x="329324" y="2104454"/>
          <a:ext cx="24543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2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2012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Idade</a:t>
                      </a:r>
                      <a:br>
                        <a:rPr lang="pt-BR" sz="1300" kern="1200" dirty="0"/>
                      </a:br>
                      <a:r>
                        <a:rPr lang="pt-BR" sz="1300" kern="1200" dirty="0"/>
                        <a:t>Mínima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Contribuição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2" name="Plus 3"/>
          <p:cNvSpPr/>
          <p:nvPr/>
        </p:nvSpPr>
        <p:spPr>
          <a:xfrm>
            <a:off x="2947575" y="3613160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Gráfico 4">
            <a:extLst>
              <a:ext uri="{FF2B5EF4-FFF2-40B4-BE49-F238E27FC236}">
                <a16:creationId xmlns:a16="http://schemas.microsoft.com/office/drawing/2014/main" xmlns="" id="{24D7A84B-A141-4D4F-B150-6A21A0500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9291962"/>
              </p:ext>
            </p:extLst>
          </p:nvPr>
        </p:nvGraphicFramePr>
        <p:xfrm>
          <a:off x="158038" y="2949744"/>
          <a:ext cx="1529048" cy="84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5">
            <a:extLst>
              <a:ext uri="{FF2B5EF4-FFF2-40B4-BE49-F238E27FC236}">
                <a16:creationId xmlns:a16="http://schemas.microsoft.com/office/drawing/2014/main" xmlns="" id="{78B2076B-CF50-49C1-89DE-6D7D46D8E163}"/>
              </a:ext>
            </a:extLst>
          </p:cNvPr>
          <p:cNvSpPr txBox="1"/>
          <p:nvPr/>
        </p:nvSpPr>
        <p:spPr>
          <a:xfrm>
            <a:off x="545424" y="2865010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61</a:t>
            </a:r>
          </a:p>
        </p:txBody>
      </p:sp>
      <p:sp>
        <p:nvSpPr>
          <p:cNvPr id="26" name="CaixaDeTexto 19">
            <a:extLst>
              <a:ext uri="{FF2B5EF4-FFF2-40B4-BE49-F238E27FC236}">
                <a16:creationId xmlns:a16="http://schemas.microsoft.com/office/drawing/2014/main" xmlns="" id="{CE68087F-3D99-4BA2-8D74-8C10004ADBC5}"/>
              </a:ext>
            </a:extLst>
          </p:cNvPr>
          <p:cNvSpPr txBox="1"/>
          <p:nvPr/>
        </p:nvSpPr>
        <p:spPr>
          <a:xfrm>
            <a:off x="1013257" y="2784189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62</a:t>
            </a:r>
          </a:p>
        </p:txBody>
      </p:sp>
      <p:graphicFrame>
        <p:nvGraphicFramePr>
          <p:cNvPr id="27" name="Gráfico 20">
            <a:extLst>
              <a:ext uri="{FF2B5EF4-FFF2-40B4-BE49-F238E27FC236}">
                <a16:creationId xmlns:a16="http://schemas.microsoft.com/office/drawing/2014/main" xmlns="" id="{22D27C64-9253-4642-A6EE-81C923D3F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296641"/>
              </p:ext>
            </p:extLst>
          </p:nvPr>
        </p:nvGraphicFramePr>
        <p:xfrm>
          <a:off x="378266" y="3997032"/>
          <a:ext cx="1094565" cy="93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CaixaDeTexto 23">
            <a:extLst>
              <a:ext uri="{FF2B5EF4-FFF2-40B4-BE49-F238E27FC236}">
                <a16:creationId xmlns:a16="http://schemas.microsoft.com/office/drawing/2014/main" xmlns="" id="{F002B248-FFEA-4305-AB90-A825309925C1}"/>
              </a:ext>
            </a:extLst>
          </p:cNvPr>
          <p:cNvSpPr txBox="1"/>
          <p:nvPr/>
        </p:nvSpPr>
        <p:spPr>
          <a:xfrm>
            <a:off x="540034" y="3953386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56</a:t>
            </a:r>
          </a:p>
        </p:txBody>
      </p:sp>
      <p:sp>
        <p:nvSpPr>
          <p:cNvPr id="29" name="CaixaDeTexto 24">
            <a:extLst>
              <a:ext uri="{FF2B5EF4-FFF2-40B4-BE49-F238E27FC236}">
                <a16:creationId xmlns:a16="http://schemas.microsoft.com/office/drawing/2014/main" xmlns="" id="{5F94D258-8D99-4B42-B0E1-4C0A76D5A448}"/>
              </a:ext>
            </a:extLst>
          </p:cNvPr>
          <p:cNvSpPr txBox="1"/>
          <p:nvPr/>
        </p:nvSpPr>
        <p:spPr>
          <a:xfrm>
            <a:off x="985414" y="3853300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57</a:t>
            </a:r>
          </a:p>
        </p:txBody>
      </p:sp>
      <p:sp>
        <p:nvSpPr>
          <p:cNvPr id="30" name="CaixaDeTexto 23">
            <a:extLst>
              <a:ext uri="{FF2B5EF4-FFF2-40B4-BE49-F238E27FC236}">
                <a16:creationId xmlns:a16="http://schemas.microsoft.com/office/drawing/2014/main" xmlns="" id="{AA37E516-2D83-4B68-838E-69C4726F22CD}"/>
              </a:ext>
            </a:extLst>
          </p:cNvPr>
          <p:cNvSpPr txBox="1"/>
          <p:nvPr/>
        </p:nvSpPr>
        <p:spPr>
          <a:xfrm>
            <a:off x="1521771" y="3451066"/>
            <a:ext cx="1234459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b="1" dirty="0">
                <a:solidFill>
                  <a:srgbClr val="595959"/>
                </a:solidFill>
              </a:rPr>
              <a:t>35 anos</a:t>
            </a:r>
          </a:p>
        </p:txBody>
      </p:sp>
      <p:sp>
        <p:nvSpPr>
          <p:cNvPr id="31" name="CaixaDeTexto 23">
            <a:extLst>
              <a:ext uri="{FF2B5EF4-FFF2-40B4-BE49-F238E27FC236}">
                <a16:creationId xmlns:a16="http://schemas.microsoft.com/office/drawing/2014/main" xmlns="" id="{AA37E516-2D83-4B68-838E-69C4726F22CD}"/>
              </a:ext>
            </a:extLst>
          </p:cNvPr>
          <p:cNvSpPr txBox="1"/>
          <p:nvPr/>
        </p:nvSpPr>
        <p:spPr>
          <a:xfrm>
            <a:off x="1521772" y="4691326"/>
            <a:ext cx="1261859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b="1" dirty="0">
                <a:solidFill>
                  <a:srgbClr val="595959"/>
                </a:solidFill>
              </a:rPr>
              <a:t>30 anos</a:t>
            </a:r>
          </a:p>
        </p:txBody>
      </p:sp>
      <p:graphicFrame>
        <p:nvGraphicFramePr>
          <p:cNvPr id="32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03458"/>
              </p:ext>
            </p:extLst>
          </p:nvPr>
        </p:nvGraphicFramePr>
        <p:xfrm>
          <a:off x="3365873" y="2692118"/>
          <a:ext cx="1710161" cy="20884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0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9554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382815"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Tempo de </a:t>
                      </a:r>
                      <a:r>
                        <a:rPr lang="pt-BR" sz="1600" kern="1200" dirty="0" smtClean="0"/>
                        <a:t>Serviço </a:t>
                      </a:r>
                      <a:r>
                        <a:rPr lang="pt-BR" sz="1600" kern="1200" dirty="0"/>
                        <a:t>Público</a:t>
                      </a:r>
                      <a:r>
                        <a:rPr lang="pt-BR" sz="1600" kern="1200" baseline="30000" dirty="0"/>
                        <a:t> </a:t>
                      </a:r>
                      <a:endParaRPr lang="pt-BR" sz="1600" b="1" kern="1200" baseline="300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Tempo</a:t>
                      </a:r>
                      <a:br>
                        <a:rPr lang="pt-BR" sz="1600" kern="1200" dirty="0"/>
                      </a:br>
                      <a:r>
                        <a:rPr lang="pt-BR" sz="1600" kern="1200" dirty="0"/>
                        <a:t>de</a:t>
                      </a:r>
                    </a:p>
                    <a:p>
                      <a:pPr algn="ctr"/>
                      <a:r>
                        <a:rPr lang="pt-BR" sz="1600" kern="1200" dirty="0"/>
                        <a:t>Cargo</a:t>
                      </a:r>
                      <a:endParaRPr lang="pt-BR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1021685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/>
                        <a:t>20 anos</a:t>
                      </a:r>
                      <a:endParaRPr lang="pt-BR" sz="1800" b="1" kern="1200" dirty="0">
                        <a:solidFill>
                          <a:srgbClr val="595959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/>
                        <a:t>5 anos</a:t>
                      </a:r>
                      <a:endParaRPr lang="pt-BR" sz="1800" b="1" kern="1200" dirty="0">
                        <a:solidFill>
                          <a:srgbClr val="595959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graphicFrame>
        <p:nvGraphicFramePr>
          <p:cNvPr id="33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250510"/>
              </p:ext>
            </p:extLst>
          </p:nvPr>
        </p:nvGraphicFramePr>
        <p:xfrm>
          <a:off x="5628288" y="2104454"/>
          <a:ext cx="6372368" cy="28234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7236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487742">
                <a:tc>
                  <a:txBody>
                    <a:bodyPr/>
                    <a:lstStyle/>
                    <a:p>
                      <a:pPr algn="ctr"/>
                      <a:r>
                        <a:rPr lang="pt-BR" sz="1500" kern="1200" dirty="0"/>
                        <a:t>Pontos</a:t>
                      </a:r>
                      <a:r>
                        <a:rPr lang="pt-BR" sz="1500" kern="1200" baseline="0" dirty="0"/>
                        <a:t> </a:t>
                      </a:r>
                      <a:r>
                        <a:rPr lang="pt-BR" sz="1500" kern="1200" dirty="0"/>
                        <a:t>(Idade + Tempo de Contribuição)</a:t>
                      </a:r>
                      <a:endParaRPr lang="pt-BR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35750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sp>
        <p:nvSpPr>
          <p:cNvPr id="34" name="Plus 45"/>
          <p:cNvSpPr/>
          <p:nvPr/>
        </p:nvSpPr>
        <p:spPr>
          <a:xfrm>
            <a:off x="5159896" y="3589047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873669" y="3997032"/>
            <a:ext cx="622956" cy="680639"/>
          </a:xfrm>
          <a:prstGeom prst="rect">
            <a:avLst/>
          </a:prstGeom>
        </p:spPr>
      </p:pic>
      <p:pic>
        <p:nvPicPr>
          <p:cNvPr id="37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809961" y="2763599"/>
            <a:ext cx="761028" cy="680639"/>
          </a:xfrm>
          <a:prstGeom prst="rect">
            <a:avLst/>
          </a:prstGeom>
        </p:spPr>
      </p:pic>
      <p:graphicFrame>
        <p:nvGraphicFramePr>
          <p:cNvPr id="38" name="Gráfico 28">
            <a:extLst>
              <a:ext uri="{FF2B5EF4-FFF2-40B4-BE49-F238E27FC236}">
                <a16:creationId xmlns:a16="http://schemas.microsoft.com/office/drawing/2014/main" xmlns="" id="{1D94A647-4906-44B4-9AC1-6C8DFEC33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5936942"/>
              </p:ext>
            </p:extLst>
          </p:nvPr>
        </p:nvGraphicFramePr>
        <p:xfrm>
          <a:off x="5658275" y="2480262"/>
          <a:ext cx="8044349" cy="238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505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 2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935696"/>
              </p:ext>
            </p:extLst>
          </p:nvPr>
        </p:nvGraphicFramePr>
        <p:xfrm>
          <a:off x="3298900" y="2013064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72106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Contribuição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115197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21933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</a:tr>
            </a:tbl>
          </a:graphicData>
        </a:graphic>
      </p:graphicFrame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160269"/>
              </p:ext>
            </p:extLst>
          </p:nvPr>
        </p:nvGraphicFramePr>
        <p:xfrm>
          <a:off x="1140722" y="2013065"/>
          <a:ext cx="1376995" cy="2943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6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0241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Idade</a:t>
                      </a:r>
                      <a:br>
                        <a:rPr lang="pt-BR" sz="1300" kern="1200" dirty="0"/>
                      </a:br>
                      <a:r>
                        <a:rPr lang="pt-BR" sz="1300" kern="1200" dirty="0"/>
                        <a:t>Mínima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1126498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236677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547856" y="2648580"/>
            <a:ext cx="622956" cy="680639"/>
          </a:xfrm>
          <a:prstGeom prst="rect">
            <a:avLst/>
          </a:prstGeom>
        </p:spPr>
      </p:pic>
      <p:pic>
        <p:nvPicPr>
          <p:cNvPr id="8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475053" y="3802531"/>
            <a:ext cx="761028" cy="68063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C311C60-E29B-D841-B42C-56D3E6F029BD}"/>
              </a:ext>
            </a:extLst>
          </p:cNvPr>
          <p:cNvSpPr txBox="1"/>
          <p:nvPr/>
        </p:nvSpPr>
        <p:spPr>
          <a:xfrm>
            <a:off x="1140723" y="3253939"/>
            <a:ext cx="1376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57</a:t>
            </a:r>
            <a:r>
              <a:rPr lang="pt-BR" sz="2400" b="1" dirty="0" smtClean="0">
                <a:latin typeface="+mn-lt"/>
              </a:rPr>
              <a:t> </a:t>
            </a:r>
            <a:r>
              <a:rPr lang="pt-BR" sz="2400" b="1" dirty="0">
                <a:latin typeface="+mn-lt"/>
              </a:rPr>
              <a:t>anos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87381392-1B38-2E43-A8EF-586339D55C9C}"/>
              </a:ext>
            </a:extLst>
          </p:cNvPr>
          <p:cNvSpPr txBox="1"/>
          <p:nvPr/>
        </p:nvSpPr>
        <p:spPr>
          <a:xfrm>
            <a:off x="1140722" y="4462541"/>
            <a:ext cx="137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60 </a:t>
            </a:r>
            <a:r>
              <a:rPr lang="pt-BR" sz="2400" b="1" dirty="0">
                <a:latin typeface="+mn-lt"/>
              </a:rPr>
              <a:t>anos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3304672" y="2858624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30</a:t>
            </a:r>
            <a:r>
              <a:rPr lang="pt-BR" sz="2800" b="1" dirty="0" smtClean="0">
                <a:latin typeface="+mn-lt"/>
              </a:rPr>
              <a:t> anos</a:t>
            </a:r>
            <a:endParaRPr lang="pt-BR" sz="2800" b="1" dirty="0">
              <a:latin typeface="+mn-lt"/>
            </a:endParaRPr>
          </a:p>
        </p:txBody>
      </p:sp>
      <p:sp>
        <p:nvSpPr>
          <p:cNvPr id="13" name="Plus 3"/>
          <p:cNvSpPr/>
          <p:nvPr/>
        </p:nvSpPr>
        <p:spPr>
          <a:xfrm>
            <a:off x="2785107" y="3512666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3"/>
          <p:cNvSpPr/>
          <p:nvPr/>
        </p:nvSpPr>
        <p:spPr>
          <a:xfrm>
            <a:off x="5033983" y="3512666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92094"/>
              </p:ext>
            </p:extLst>
          </p:nvPr>
        </p:nvGraphicFramePr>
        <p:xfrm>
          <a:off x="5475144" y="2013064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 smtClean="0"/>
                        <a:t>Serviço Público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graphicFrame>
        <p:nvGraphicFramePr>
          <p:cNvPr id="1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949744"/>
              </p:ext>
            </p:extLst>
          </p:nvPr>
        </p:nvGraphicFramePr>
        <p:xfrm>
          <a:off x="7651388" y="2013064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/>
                        <a:t>Tempo</a:t>
                      </a:r>
                      <a:r>
                        <a:rPr lang="pt-BR" sz="1300" kern="1200" baseline="0" dirty="0" smtClean="0"/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5456493" y="3281924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2</a:t>
            </a:r>
            <a:r>
              <a:rPr lang="pt-BR" sz="2800" b="1" dirty="0" smtClean="0">
                <a:latin typeface="+mn-lt"/>
              </a:rPr>
              <a:t>0 anos</a:t>
            </a:r>
            <a:endParaRPr lang="pt-BR" sz="2800" b="1" dirty="0">
              <a:latin typeface="+mn-lt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7662116" y="325244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5 anos</a:t>
            </a:r>
            <a:endParaRPr lang="pt-BR" sz="2800" b="1" dirty="0">
              <a:latin typeface="+mn-lt"/>
            </a:endParaRPr>
          </a:p>
        </p:txBody>
      </p:sp>
      <p:sp>
        <p:nvSpPr>
          <p:cNvPr id="19" name="Plus 3"/>
          <p:cNvSpPr/>
          <p:nvPr/>
        </p:nvSpPr>
        <p:spPr>
          <a:xfrm>
            <a:off x="7240077" y="3469202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APOSENTADORIA DOS SERVIDORES FEDERAIS EM GERAL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3293944" y="4049735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35</a:t>
            </a:r>
            <a:r>
              <a:rPr lang="pt-BR" sz="2800" b="1" dirty="0" smtClean="0">
                <a:latin typeface="+mn-lt"/>
              </a:rPr>
              <a:t> anos</a:t>
            </a:r>
            <a:endParaRPr lang="pt-BR" sz="2800" b="1" dirty="0">
              <a:latin typeface="+mn-lt"/>
            </a:endParaRPr>
          </a:p>
        </p:txBody>
      </p:sp>
      <p:sp>
        <p:nvSpPr>
          <p:cNvPr id="22" name="Plus 3"/>
          <p:cNvSpPr/>
          <p:nvPr/>
        </p:nvSpPr>
        <p:spPr>
          <a:xfrm>
            <a:off x="9349415" y="3468634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498499"/>
              </p:ext>
            </p:extLst>
          </p:nvPr>
        </p:nvGraphicFramePr>
        <p:xfrm>
          <a:off x="9706880" y="2013063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Pedágio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</a:tbl>
          </a:graphicData>
        </a:graphic>
      </p:graphicFrame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9712652" y="296155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100%</a:t>
            </a:r>
            <a:endParaRPr lang="pt-BR" sz="2800" b="1" dirty="0">
              <a:latin typeface="+mn-lt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0AFC67DE-AEB5-4542-9FB5-3116A0872C81}"/>
              </a:ext>
            </a:extLst>
          </p:cNvPr>
          <p:cNvSpPr txBox="1"/>
          <p:nvPr/>
        </p:nvSpPr>
        <p:spPr>
          <a:xfrm>
            <a:off x="9732903" y="3369934"/>
            <a:ext cx="1576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+mn-lt"/>
              </a:rPr>
              <a:t>do tempo que falta para atingir o tempo mínimo de contribuição</a:t>
            </a:r>
            <a:endParaRPr lang="pt-BR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96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 DE CÁLCULO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931154"/>
              </p:ext>
            </p:extLst>
          </p:nvPr>
        </p:nvGraphicFramePr>
        <p:xfrm>
          <a:off x="309282" y="2139428"/>
          <a:ext cx="11708546" cy="35320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8654"/>
                <a:gridCol w="2238654"/>
                <a:gridCol w="7231238"/>
              </a:tblGrid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Ingresso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Regra de Transição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Regra</a:t>
                      </a:r>
                      <a:r>
                        <a:rPr lang="pt-BR" baseline="0" dirty="0" smtClean="0"/>
                        <a:t> de Cálculo</a:t>
                      </a:r>
                      <a:endParaRPr lang="pt-BR" dirty="0"/>
                    </a:p>
                  </a:txBody>
                  <a:tcPr anchor="ctr"/>
                </a:tc>
              </a:tr>
              <a:tr h="724946">
                <a:tc rowSpan="2"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Até 31/12/2003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1 -</a:t>
                      </a:r>
                      <a:r>
                        <a:rPr lang="pt-BR" sz="2400" b="1" baseline="0" dirty="0" smtClean="0"/>
                        <a:t> P</a:t>
                      </a:r>
                      <a:r>
                        <a:rPr lang="pt-BR" sz="2400" b="1" dirty="0" smtClean="0"/>
                        <a:t>ontos (86/96)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Totalidade da remuneração do servidor público no cargo efetivo em que se der a aposentadoria, observado o disposto no § 8º</a:t>
                      </a:r>
                      <a:r>
                        <a:rPr lang="pt-BR" sz="2400" baseline="0" dirty="0" smtClean="0"/>
                        <a:t> do art. 4º, </a:t>
                      </a:r>
                      <a:r>
                        <a:rPr lang="pt-BR" sz="2400" b="1" baseline="0" dirty="0" smtClean="0"/>
                        <a:t>desde que se aposente aos 62 anos de idade, se mulher, e aos 65 anos de idade, se homem. </a:t>
                      </a:r>
                      <a:endParaRPr lang="pt-BR" sz="2400" b="1" dirty="0"/>
                    </a:p>
                  </a:txBody>
                  <a:tcPr/>
                </a:tc>
              </a:tr>
              <a:tr h="8686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2 - Pedágio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Totalidade da remuneração do servidor público no cargo efetivo em que se der a aposentadoria, observado o disposto no § 8º</a:t>
                      </a:r>
                      <a:r>
                        <a:rPr lang="pt-BR" sz="2400" baseline="0" dirty="0" smtClean="0"/>
                        <a:t> do art. 4º.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225281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8657" y="225281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</a:t>
            </a:r>
            <a:r>
              <a:rPr lang="pt-BR" sz="3200" dirty="0" smtClean="0">
                <a:solidFill>
                  <a:srgbClr val="FF0000"/>
                </a:solidFill>
              </a:rPr>
              <a:t>servidores </a:t>
            </a:r>
            <a:r>
              <a:rPr lang="pt-BR" sz="3200" dirty="0">
                <a:solidFill>
                  <a:srgbClr val="FF0000"/>
                </a:solidFill>
              </a:rPr>
              <a:t>titulares de cargos efetivos</a:t>
            </a:r>
            <a:r>
              <a:rPr lang="pt-BR" sz="3200" dirty="0"/>
              <a:t>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657" y="224474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</a:t>
            </a:r>
            <a:r>
              <a:rPr lang="pt-BR" sz="3200" dirty="0">
                <a:solidFill>
                  <a:srgbClr val="FF0000"/>
                </a:solidFill>
              </a:rPr>
              <a:t>terá caráter contributivo </a:t>
            </a:r>
            <a:r>
              <a:rPr lang="pt-BR" sz="3200" dirty="0" smtClean="0">
                <a:solidFill>
                  <a:srgbClr val="FF0000"/>
                </a:solidFill>
              </a:rPr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3877" y="2247238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mediante </a:t>
            </a:r>
            <a:r>
              <a:rPr lang="pt-BR" sz="3200" dirty="0">
                <a:solidFill>
                  <a:srgbClr val="FF0000"/>
                </a:solidFill>
              </a:rPr>
              <a:t>contribuição do respectivo ente federativo, </a:t>
            </a:r>
            <a:r>
              <a:rPr lang="pt-BR" sz="3200" dirty="0" smtClean="0">
                <a:solidFill>
                  <a:srgbClr val="FF0000"/>
                </a:solidFill>
              </a:rPr>
              <a:t>de servidores </a:t>
            </a:r>
            <a:r>
              <a:rPr lang="pt-BR" sz="3200" dirty="0">
                <a:solidFill>
                  <a:srgbClr val="FF0000"/>
                </a:solidFill>
              </a:rPr>
              <a:t>ativos, de aposentados e de pensionistas</a:t>
            </a:r>
            <a:r>
              <a:rPr lang="pt-BR" sz="3200" dirty="0"/>
              <a:t>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5424" y="225281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</a:t>
            </a:r>
            <a:r>
              <a:rPr lang="pt-BR" sz="3200" dirty="0">
                <a:solidFill>
                  <a:srgbClr val="FF0000"/>
                </a:solidFill>
              </a:rPr>
              <a:t>preservem o equilíbrio financeiro e atuarial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REGRA DE CÁLCULO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F890D58-4C0B-F74C-BF8F-4941B79AAAB8}"/>
              </a:ext>
            </a:extLst>
          </p:cNvPr>
          <p:cNvSpPr txBox="1"/>
          <p:nvPr/>
        </p:nvSpPr>
        <p:spPr>
          <a:xfrm>
            <a:off x="226141" y="1934787"/>
            <a:ext cx="117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Corresponderão a </a:t>
            </a:r>
            <a:r>
              <a:rPr lang="pt-BR" sz="2800" b="1" dirty="0">
                <a:latin typeface="+mn-lt"/>
              </a:rPr>
              <a:t>60% da média </a:t>
            </a:r>
            <a:r>
              <a:rPr lang="pt-BR" sz="2800" dirty="0">
                <a:latin typeface="+mn-lt"/>
              </a:rPr>
              <a:t>de todas as </a:t>
            </a:r>
            <a:r>
              <a:rPr lang="pt-BR" sz="2800" dirty="0" smtClean="0">
                <a:latin typeface="+mn-lt"/>
              </a:rPr>
              <a:t>remunerações desde julho/1994, </a:t>
            </a:r>
            <a:r>
              <a:rPr lang="pt-BR" sz="2800" b="1" dirty="0">
                <a:latin typeface="+mn-lt"/>
              </a:rPr>
              <a:t>acrescidos de 2% para cada ano que exceder 20 anos </a:t>
            </a:r>
            <a:r>
              <a:rPr lang="pt-BR" sz="2800" dirty="0">
                <a:latin typeface="+mn-lt"/>
              </a:rPr>
              <a:t>de contribuição.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A1B92AA-6E77-4E3B-AC24-A8D2EFF8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255550"/>
              </p:ext>
            </p:extLst>
          </p:nvPr>
        </p:nvGraphicFramePr>
        <p:xfrm>
          <a:off x="668903" y="2622171"/>
          <a:ext cx="10854193" cy="358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39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REAJUSTAMENTO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89633"/>
              </p:ext>
            </p:extLst>
          </p:nvPr>
        </p:nvGraphicFramePr>
        <p:xfrm>
          <a:off x="239805" y="2371629"/>
          <a:ext cx="11712389" cy="21147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8774"/>
                <a:gridCol w="8943615"/>
              </a:tblGrid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Regra de Cálculo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Regra</a:t>
                      </a:r>
                      <a:r>
                        <a:rPr lang="pt-BR" baseline="0" dirty="0" smtClean="0"/>
                        <a:t> de Cálculo</a:t>
                      </a:r>
                      <a:endParaRPr lang="pt-BR" dirty="0"/>
                    </a:p>
                  </a:txBody>
                  <a:tcPr anchor="ctr"/>
                </a:tc>
              </a:tr>
              <a:tr h="724946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Integralidade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De acordo com o disposto no art. 7º da Emenda Constitucional nº 41, de 19 de dezembro de 2003.</a:t>
                      </a:r>
                      <a:endParaRPr lang="pt-BR" sz="2400" b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Média</a:t>
                      </a:r>
                      <a:endParaRPr lang="pt-B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Nos termos estabelecidos para o Regime Geral de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Previdência Social.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6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331597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2020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2021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(88 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2026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2021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55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56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29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(1990)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30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31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36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31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 ano</a:t>
                      </a:r>
                      <a:r>
                        <a:rPr lang="pt-BR" sz="1400" b="1" i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de 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553293" y="2254957"/>
            <a:ext cx="622956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528735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2025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(92 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2024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55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58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28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(1991)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31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34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38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33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(2 anos de 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553293" y="2254957"/>
            <a:ext cx="622956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914275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2036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(100 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2034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59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24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(1995)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34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41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44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39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(6 anos de 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Imagem 4">
            <a:extLst>
              <a:ext uri="{FF2B5EF4-FFF2-40B4-BE49-F238E27FC236}">
                <a16:creationId xmlns:a16="http://schemas.microsoft.com/office/drawing/2014/main" xmlns="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553293" y="2254957"/>
            <a:ext cx="622956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72102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2034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2039</a:t>
                      </a:r>
                      <a:endParaRPr lang="pt-BR" sz="1800" b="1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105 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2042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2037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42 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62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65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60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24 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(1995)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39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44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47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42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(6 anos de 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515394" y="2329819"/>
            <a:ext cx="761028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289779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2021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2025</a:t>
                      </a:r>
                      <a:endParaRPr lang="pt-BR" sz="1800" b="1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102 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2028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2023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56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58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62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65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60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35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1984)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37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41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44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39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(sem 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515394" y="2329819"/>
            <a:ext cx="761028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50944" y="1493097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EXEMPLOS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xmlns="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717793"/>
              </p:ext>
            </p:extLst>
          </p:nvPr>
        </p:nvGraphicFramePr>
        <p:xfrm>
          <a:off x="1140719" y="2013065"/>
          <a:ext cx="10045836" cy="3467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8619"/>
                <a:gridCol w="151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69"/>
                <a:gridCol w="1745673"/>
                <a:gridCol w="1852551"/>
                <a:gridCol w="1840674"/>
              </a:tblGrid>
              <a:tr h="801387">
                <a:tc rowSpan="2">
                  <a:txBody>
                    <a:bodyPr/>
                    <a:lstStyle/>
                    <a:p>
                      <a:pPr algn="ctr"/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Hoje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Regra Atual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(Média)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1</a:t>
                      </a:r>
                    </a:p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(Integralidade)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 smtClean="0">
                          <a:latin typeface="+mn-lt"/>
                          <a:cs typeface="Calibri"/>
                        </a:rPr>
                        <a:t>Transição 2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03761">
                <a:tc vMerge="1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2045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2048</a:t>
                      </a:r>
                      <a:endParaRPr lang="pt-BR" sz="1800" b="1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105 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pontos)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-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2063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</a:tr>
              <a:tr h="95391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Idade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34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60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63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-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78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622313786"/>
                  </a:ext>
                </a:extLst>
              </a:tr>
              <a:tr h="114186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Tempo de Contribuição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13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(2006)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39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42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-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</a:t>
                      </a:r>
                    </a:p>
                    <a:p>
                      <a:pPr algn="ctr"/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(22 </a:t>
                      </a:r>
                      <a:r>
                        <a:rPr lang="pt-BR" sz="1400" b="1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anos de pedágio)</a:t>
                      </a:r>
                      <a:endParaRPr lang="pt-BR" sz="1400" b="1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Imagem 6">
            <a:extLst>
              <a:ext uri="{FF2B5EF4-FFF2-40B4-BE49-F238E27FC236}">
                <a16:creationId xmlns:a16="http://schemas.microsoft.com/office/drawing/2014/main" xmlns="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515394" y="2329819"/>
            <a:ext cx="761028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REMUNERAÇÃO DO CARGO EFETIVO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32012" y="2360635"/>
            <a:ext cx="111476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8º Considera-se remuneração do servidor público no cargo efetivo, para fins de cálculo dos proventos de aposentadoria que tenham fundamento no disposto no inciso I do § 6º, </a:t>
            </a:r>
            <a:r>
              <a:rPr lang="pt-BR" sz="2800" b="1" dirty="0"/>
              <a:t>o valor constituído pelo subsídio, pelo vencimento e pelas vantagens pecuniárias permanentes do cargo, estabelecidos em lei de cada ente federativo, acrescidos dos adicionais de caráter individual e das vantagens pessoais permanentes</a:t>
            </a:r>
            <a:r>
              <a:rPr lang="pt-BR" sz="2800" dirty="0"/>
              <a:t>, observados os seguintes critérios: </a:t>
            </a:r>
          </a:p>
        </p:txBody>
      </p:sp>
    </p:spTree>
    <p:extLst>
      <p:ext uri="{BB962C8B-B14F-4D97-AF65-F5344CB8AC3E}">
        <p14:creationId xmlns:p14="http://schemas.microsoft.com/office/powerpoint/2010/main" val="399936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REMUNERAÇÃO DO CARGO EFETIVO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32012" y="2360635"/>
            <a:ext cx="111745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 - se o cargo estiver </a:t>
            </a:r>
            <a:r>
              <a:rPr lang="pt-BR" sz="2800" b="1" dirty="0">
                <a:solidFill>
                  <a:srgbClr val="FF0000"/>
                </a:solidFill>
              </a:rPr>
              <a:t>sujeito a variações na carga horária</a:t>
            </a:r>
            <a:r>
              <a:rPr lang="pt-BR" sz="2800" dirty="0"/>
              <a:t>, o valor das rubricas que refletem essa variação integrarão o cálculo do valor da remuneração do servidor público no cargo efetivo em que se deu a aposentadoria e </a:t>
            </a:r>
            <a:r>
              <a:rPr lang="pt-BR" sz="2800" b="1" dirty="0"/>
              <a:t>considerará a média aritmética simples dessa carga horária proporcional ao número de anos completos de recebimento e contribuição, contínuos ou intercalados, em relação ao tempo total exigido para a aposentadoria</a:t>
            </a:r>
            <a:r>
              <a:rPr lang="pt-BR" sz="28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5187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5424" y="2022207"/>
            <a:ext cx="11193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§ 1º Os servidores serão aposentados: </a:t>
            </a:r>
          </a:p>
          <a:p>
            <a:pPr algn="just"/>
            <a:r>
              <a:rPr lang="pt-BR" sz="2800" dirty="0" smtClean="0"/>
              <a:t>I - por incapacidade permanente para o trabalho, quando insuscetível de readaptação (...);</a:t>
            </a:r>
          </a:p>
          <a:p>
            <a:pPr algn="just"/>
            <a:r>
              <a:rPr lang="pt-BR" sz="2800" dirty="0" smtClean="0"/>
              <a:t>II - compulsoriamente ao 70 anos ou aos 75 anos conforme lei complementar;</a:t>
            </a:r>
          </a:p>
          <a:p>
            <a:pPr algn="just"/>
            <a:r>
              <a:rPr lang="pt-BR" sz="2800" dirty="0" smtClean="0"/>
              <a:t>III - voluntariamente, </a:t>
            </a:r>
            <a:r>
              <a:rPr lang="pt-BR" sz="2800" dirty="0"/>
              <a:t>observados a idade, o tempo </a:t>
            </a:r>
            <a:r>
              <a:rPr lang="pt-BR" sz="2800" dirty="0" smtClean="0"/>
              <a:t>de contribuição </a:t>
            </a:r>
            <a:r>
              <a:rPr lang="pt-BR" sz="2800" dirty="0"/>
              <a:t>e os demais requisitos e critérios estabelecidos em lei </a:t>
            </a:r>
            <a:r>
              <a:rPr lang="pt-BR" sz="2800" dirty="0" smtClean="0"/>
              <a:t>do respectivo </a:t>
            </a:r>
            <a:r>
              <a:rPr lang="pt-BR" sz="2800" dirty="0"/>
              <a:t>ente federativo.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0108" y="2020198"/>
            <a:ext cx="11193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§ 1º Os servidores serão aposentados: </a:t>
            </a:r>
          </a:p>
          <a:p>
            <a:pPr algn="just"/>
            <a:r>
              <a:rPr lang="pt-BR" sz="2800" dirty="0" smtClean="0"/>
              <a:t>I - por incapacidade permanente para o trabalho, quando insuscetível de readaptação (...);</a:t>
            </a:r>
          </a:p>
          <a:p>
            <a:pPr algn="just"/>
            <a:r>
              <a:rPr lang="pt-BR" sz="2800" dirty="0" smtClean="0"/>
              <a:t>II - compulsoriamente ao 70 anos ou aos 75 anos conforme lei complementar;</a:t>
            </a:r>
          </a:p>
          <a:p>
            <a:pPr algn="just"/>
            <a:r>
              <a:rPr lang="pt-BR" sz="2800" dirty="0" smtClean="0"/>
              <a:t>III - voluntariamente, </a:t>
            </a:r>
            <a:r>
              <a:rPr lang="pt-BR" sz="2800" dirty="0"/>
              <a:t>observados a idade, o tempo </a:t>
            </a:r>
            <a:r>
              <a:rPr lang="pt-BR" sz="2800" dirty="0" smtClean="0"/>
              <a:t>de contribuição </a:t>
            </a:r>
            <a:r>
              <a:rPr lang="pt-BR" sz="2800" dirty="0"/>
              <a:t>e os demais requisitos e </a:t>
            </a:r>
            <a:r>
              <a:rPr lang="pt-BR" sz="2800" dirty="0">
                <a:solidFill>
                  <a:srgbClr val="FF0000"/>
                </a:solidFill>
              </a:rPr>
              <a:t>critérios estabelecidos em lei </a:t>
            </a:r>
            <a:r>
              <a:rPr lang="pt-BR" sz="2800" dirty="0" smtClean="0">
                <a:solidFill>
                  <a:srgbClr val="FF0000"/>
                </a:solidFill>
              </a:rPr>
              <a:t>do respectivo </a:t>
            </a:r>
            <a:r>
              <a:rPr lang="pt-BR" sz="2800" dirty="0">
                <a:solidFill>
                  <a:srgbClr val="FF0000"/>
                </a:solidFill>
              </a:rPr>
              <a:t>ente federativo.</a:t>
            </a:r>
          </a:p>
        </p:txBody>
      </p:sp>
    </p:spTree>
    <p:extLst>
      <p:ext uri="{BB962C8B-B14F-4D97-AF65-F5344CB8AC3E}">
        <p14:creationId xmlns:p14="http://schemas.microsoft.com/office/powerpoint/2010/main" val="22027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REMUNERAÇÃO DO CARGO EFETIVO DOS SERVIDORES FEDERAIS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32720" y="2011013"/>
            <a:ext cx="11273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II - se as </a:t>
            </a:r>
            <a:r>
              <a:rPr lang="pt-BR" sz="2800" b="1" dirty="0">
                <a:solidFill>
                  <a:srgbClr val="FF0000"/>
                </a:solidFill>
              </a:rPr>
              <a:t>vantagens pecuniárias permanentes forem variáveis</a:t>
            </a:r>
            <a:r>
              <a:rPr lang="pt-BR" sz="2800" dirty="0"/>
              <a:t>, por estarem vinculadas a indicadores de desempenho, produtividade ou situação similar, o valor destas vantagens integrará o cálculo da remuneração do servidor público no cargo efetivo, </a:t>
            </a:r>
            <a:r>
              <a:rPr lang="pt-BR" sz="2800" b="1" dirty="0"/>
              <a:t>estabelecido pela média aritmética simples do indicador, proporcional ao número de anos completos de recebimento e contribuição, contínuos ou intercalados, em relação ao tempo total exigido para a aposentadoria </a:t>
            </a:r>
            <a:r>
              <a:rPr lang="pt-BR" sz="2800" dirty="0"/>
              <a:t>ou ao tempo total de instituição da vantagem, que será aplicada sobre o valor atual de referência das vantagens pecuniárias permanentes variáveis.</a:t>
            </a:r>
          </a:p>
        </p:txBody>
      </p:sp>
    </p:spTree>
    <p:extLst>
      <p:ext uri="{BB962C8B-B14F-4D97-AF65-F5344CB8AC3E}">
        <p14:creationId xmlns:p14="http://schemas.microsoft.com/office/powerpoint/2010/main" val="404715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1930087"/>
            <a:ext cx="1119311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39. ................................................................................... 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9º É </a:t>
            </a:r>
            <a:r>
              <a:rPr lang="pt-BR" sz="2800" b="1" dirty="0">
                <a:solidFill>
                  <a:srgbClr val="FF0000"/>
                </a:solidFill>
              </a:rPr>
              <a:t>vedada a incorporação de vantagens de caráter temporário </a:t>
            </a:r>
            <a:r>
              <a:rPr lang="pt-BR" sz="2800" dirty="0"/>
              <a:t>ou vinculadas ao exercício de função de confiança ou de cargo em comissão à remuneração do cargo efetivo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lvl="2" algn="just"/>
            <a:r>
              <a:rPr lang="pt-BR" sz="2200" i="1" dirty="0"/>
              <a:t>Art. 13. Ficam transformadas em vantagem pessoal nominalmente identificada, sujeitas exclusivamente a reajustes gerais, quaisquer parcelas remuneratórias ou complementação de aposentadorias e pensões concedidas até a data de entrada em vigor desta Emenda Constitucional em desacordo com o disposto no § 15 do art. 37 ou no § 9º do art. 39 da Constituição Federal.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772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DA ADMINISTRAÇÃO PÚBLICA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COMPETÊNCIA LEGISLATIVA DOS ENTES FEDERADOS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32720" y="2358697"/>
            <a:ext cx="11193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§ </a:t>
            </a:r>
            <a:r>
              <a:rPr lang="pt-BR" sz="2800" dirty="0"/>
              <a:t>9º Compete aos Estados, ao Distrito Federal e aos Municípios </a:t>
            </a:r>
            <a:r>
              <a:rPr lang="pt-BR" sz="2800" b="1" dirty="0"/>
              <a:t>editar regras de transição especificamente aplicáveis a seus servidores na eventual superveniência de alterações das regras que disciplinam os respectivos regimes próprios de previdência social</a:t>
            </a:r>
            <a:r>
              <a:rPr lang="pt-BR" sz="2800" dirty="0"/>
              <a:t> em decorrência do disposto nesta Emenda Constitucional.</a:t>
            </a:r>
          </a:p>
        </p:txBody>
      </p:sp>
    </p:spTree>
    <p:extLst>
      <p:ext uri="{BB962C8B-B14F-4D97-AF65-F5344CB8AC3E}">
        <p14:creationId xmlns:p14="http://schemas.microsoft.com/office/powerpoint/2010/main" val="5305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COMPETÊNCIA LEGISLATIVA DOS ENTES FEDERADOS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136369"/>
            <a:ext cx="10567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38. Esta Emenda Constitucional entrará em vigor</a:t>
            </a:r>
            <a:r>
              <a:rPr lang="pt-BR" sz="2800" dirty="0" smtClean="0"/>
              <a:t>:</a:t>
            </a:r>
          </a:p>
          <a:p>
            <a:pPr algn="just"/>
            <a:r>
              <a:rPr lang="pt-BR" sz="2800" dirty="0" smtClean="0"/>
              <a:t>...................................................................</a:t>
            </a:r>
          </a:p>
          <a:p>
            <a:pPr algn="just"/>
            <a:r>
              <a:rPr lang="pt-BR" sz="2800" dirty="0" smtClean="0"/>
              <a:t>II </a:t>
            </a:r>
            <a:r>
              <a:rPr lang="pt-BR" sz="2800" dirty="0"/>
              <a:t>- para os regimes próprios de previdência social dos Estados, do Distrito Federal e dos Municípios, </a:t>
            </a:r>
            <a:r>
              <a:rPr lang="pt-BR" sz="2800" b="1" dirty="0"/>
              <a:t>na data de publicação de lei de iniciativa privativa do respectivo Poder Executivo</a:t>
            </a:r>
            <a:r>
              <a:rPr lang="pt-BR" sz="2800" dirty="0"/>
              <a:t>, que referende integralmente: </a:t>
            </a:r>
            <a:endParaRPr lang="pt-BR" sz="2800" dirty="0" smtClean="0"/>
          </a:p>
          <a:p>
            <a:pPr algn="just"/>
            <a:r>
              <a:rPr lang="pt-BR" sz="2800" dirty="0" smtClean="0"/>
              <a:t>a) as </a:t>
            </a:r>
            <a:r>
              <a:rPr lang="pt-BR" sz="2800" dirty="0"/>
              <a:t>alterações produzidas pelo art. 1º no § 18 do art. 40 da Constituição Federal; </a:t>
            </a:r>
            <a:endParaRPr lang="pt-BR" sz="2800" dirty="0" smtClean="0"/>
          </a:p>
          <a:p>
            <a:pPr algn="just"/>
            <a:r>
              <a:rPr lang="pt-BR" sz="2800" dirty="0" smtClean="0"/>
              <a:t>b</a:t>
            </a:r>
            <a:r>
              <a:rPr lang="pt-BR" sz="2800" dirty="0"/>
              <a:t>) o art. 12, a alínea “a” do inciso I e os incisos III e IV do art. 37.</a:t>
            </a:r>
          </a:p>
        </p:txBody>
      </p:sp>
    </p:spTree>
    <p:extLst>
      <p:ext uri="{BB962C8B-B14F-4D97-AF65-F5344CB8AC3E}">
        <p14:creationId xmlns:p14="http://schemas.microsoft.com/office/powerpoint/2010/main" val="7748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DE TRANSIÇÃO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79552" y="1490038"/>
            <a:ext cx="846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COMPETÊNCIA LEGISLATIVA DOS ENTES FEDERADOS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056" y="2136369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1º A lei de que trata o inciso II do caput </a:t>
            </a:r>
            <a:r>
              <a:rPr lang="pt-BR" sz="2800" b="1" dirty="0"/>
              <a:t>não produzirá efeitos anteriores à data de sua publicação</a:t>
            </a:r>
            <a:r>
              <a:rPr lang="pt-BR" sz="2800" dirty="0"/>
              <a:t>. </a:t>
            </a:r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2º A legislação anterior à data de publicação desta Emenda Constitucional no âmbito dos Estados, do Distrito Federal ou dos Municípios a respeito das matérias elencadas no inciso II do caput </a:t>
            </a:r>
            <a:r>
              <a:rPr lang="pt-BR" sz="2800" b="1" dirty="0"/>
              <a:t>será aplicada até a data de publicação da lei nele prevista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29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304427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030" indent="-90805" algn="ctr">
              <a:spcAft>
                <a:spcPts val="0"/>
              </a:spcAft>
            </a:pPr>
            <a:r>
              <a:rPr lang="pt-BR" sz="2400" b="1" dirty="0">
                <a:solidFill>
                  <a:srgbClr val="1F497D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Leonardo da Silva Motta</a:t>
            </a:r>
            <a:endParaRPr lang="pt-BR" sz="2400" dirty="0"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Coordenador-Geral de Normatização e Acompanhamento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Legal</a:t>
            </a:r>
          </a:p>
          <a:p>
            <a:pPr marL="113030" indent="-90805" algn="ctr">
              <a:spcAft>
                <a:spcPts val="0"/>
              </a:spcAft>
            </a:pP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  <a:hlinkClick r:id="rId3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   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atendimento.rpps@previdencia.gov.br</a:t>
            </a: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50" y="1532999"/>
            <a:ext cx="3791744" cy="1296144"/>
          </a:xfrm>
          <a:prstGeom prst="rect">
            <a:avLst/>
          </a:prstGeom>
        </p:spPr>
      </p:pic>
      <p:pic>
        <p:nvPicPr>
          <p:cNvPr id="1026" name="Picture 2" descr="Resultado de imagem para e-mail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36" y="3926543"/>
            <a:ext cx="583414" cy="58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8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5424" y="2022207"/>
            <a:ext cx="1119311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§ 2º Os proventos de aposentadoria não poderão:  </a:t>
            </a:r>
          </a:p>
          <a:p>
            <a:pPr algn="just"/>
            <a:r>
              <a:rPr lang="pt-BR" sz="2800" dirty="0"/>
              <a:t>	</a:t>
            </a:r>
            <a:r>
              <a:rPr lang="pt-BR" sz="2800" dirty="0" smtClean="0"/>
              <a:t>- ser </a:t>
            </a:r>
            <a:r>
              <a:rPr lang="pt-BR" sz="2800" b="1" dirty="0" smtClean="0"/>
              <a:t>inferior ao valor mínimo </a:t>
            </a:r>
            <a:r>
              <a:rPr lang="pt-BR" sz="2800" dirty="0" smtClean="0"/>
              <a:t>previsto no § 2º do ar. 201; ou</a:t>
            </a:r>
          </a:p>
          <a:p>
            <a:pPr algn="just"/>
            <a:r>
              <a:rPr lang="pt-BR" sz="2800" dirty="0"/>
              <a:t>	</a:t>
            </a:r>
            <a:r>
              <a:rPr lang="pt-BR" sz="2800" dirty="0" smtClean="0"/>
              <a:t>- </a:t>
            </a:r>
            <a:r>
              <a:rPr lang="pt-BR" sz="2800" b="1" dirty="0" smtClean="0"/>
              <a:t>superiores ao limite máximo </a:t>
            </a:r>
            <a:r>
              <a:rPr lang="pt-BR" sz="2800" dirty="0" smtClean="0"/>
              <a:t>estabelecido para o RGPS, observado o 	disposto nos §§ 14 a 16.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b="1" dirty="0"/>
              <a:t>§ 3º As regras para cálculo de proventos de aposentadoria </a:t>
            </a:r>
            <a:r>
              <a:rPr lang="pt-BR" sz="3200" b="1" dirty="0">
                <a:solidFill>
                  <a:srgbClr val="FF0000"/>
                </a:solidFill>
              </a:rPr>
              <a:t>serão disciplinadas em lei do respectivo ente federativo</a:t>
            </a:r>
            <a:r>
              <a:rPr lang="pt-BR" sz="3600" b="1" dirty="0">
                <a:solidFill>
                  <a:srgbClr val="FF0000"/>
                </a:solidFill>
              </a:rPr>
              <a:t>.</a:t>
            </a:r>
            <a:endParaRPr lang="pt-BR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9443" y="1700783"/>
            <a:ext cx="11193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4º É vedada a adoção de requisitos ou critérios diferenciados para concessão de benefícios em regime próprio de previdência social, admitida, nos termos de lei do respectivo ente federativo, exclusivamente a fixação de idade e tempo de contribuição diferenciados para servidores:</a:t>
            </a:r>
            <a:endParaRPr lang="pt-BR" sz="3600" b="1" dirty="0" smtClean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2379" y="1700783"/>
            <a:ext cx="11193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4º É </a:t>
            </a:r>
            <a:r>
              <a:rPr lang="pt-BR" sz="2800" dirty="0">
                <a:solidFill>
                  <a:srgbClr val="FF0000"/>
                </a:solidFill>
              </a:rPr>
              <a:t>vedada a adoção de requisitos ou critérios diferenciados </a:t>
            </a:r>
            <a:r>
              <a:rPr lang="pt-BR" sz="2800" dirty="0"/>
              <a:t>para concessão de benefícios em regime próprio de previdência social, admitida, nos termos de lei do respectivo ente federativo, exclusivamente a fixação de idade e tempo de contribuição diferenciados para servidores:</a:t>
            </a:r>
            <a:endParaRPr lang="pt-BR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85315" y="1700783"/>
            <a:ext cx="11193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4º É vedada a adoção de requisitos ou critérios diferenciados para concessão de benefícios em regime próprio de previdência social, admitida, </a:t>
            </a:r>
            <a:r>
              <a:rPr lang="pt-BR" sz="2800" dirty="0">
                <a:solidFill>
                  <a:srgbClr val="FF0000"/>
                </a:solidFill>
              </a:rPr>
              <a:t>nos termos de lei do respectivo ente federativo</a:t>
            </a:r>
            <a:r>
              <a:rPr lang="pt-BR" sz="2800" dirty="0"/>
              <a:t>, exclusivamente a fixação de idade e tempo de contribuição diferenciados para servidores:</a:t>
            </a:r>
            <a:endParaRPr lang="pt-BR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9798" y="1705266"/>
            <a:ext cx="11193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4º É vedada a adoção de requisitos ou critérios diferenciados para concessão de benefícios em regime próprio de previdência social, admitida, nos termos de lei do respectivo ente federativo, </a:t>
            </a:r>
            <a:r>
              <a:rPr lang="pt-BR" sz="2800" dirty="0">
                <a:solidFill>
                  <a:srgbClr val="FF0000"/>
                </a:solidFill>
              </a:rPr>
              <a:t>exclusivamente a fixação de idade e tempo de contribuição diferenciados </a:t>
            </a:r>
            <a:r>
              <a:rPr lang="pt-BR" sz="2800" dirty="0"/>
              <a:t>para servidores:</a:t>
            </a:r>
            <a:endParaRPr lang="pt-BR" sz="3600" b="1" dirty="0" smtClean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0542" y="3596644"/>
            <a:ext cx="105678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- com deficiência; </a:t>
            </a:r>
          </a:p>
          <a:p>
            <a:pPr algn="just"/>
            <a:r>
              <a:rPr lang="pt-BR" sz="2800" dirty="0" smtClean="0"/>
              <a:t>- que exerçam atividade de risco;</a:t>
            </a:r>
          </a:p>
          <a:p>
            <a:pPr algn="just"/>
            <a:r>
              <a:rPr lang="pt-BR" sz="2800" dirty="0" smtClean="0"/>
              <a:t>- cujas </a:t>
            </a:r>
            <a:r>
              <a:rPr lang="pt-BR" sz="2800" dirty="0"/>
              <a:t>atividades sejam exercidas sob condições especiais que prejudiquem a saúde ou a integridade </a:t>
            </a:r>
            <a:r>
              <a:rPr lang="pt-BR" sz="2800" dirty="0" smtClean="0"/>
              <a:t>física; </a:t>
            </a:r>
          </a:p>
          <a:p>
            <a:pPr algn="just"/>
            <a:r>
              <a:rPr lang="pt-BR" sz="2800" dirty="0" smtClean="0"/>
              <a:t>- ocupantes do cargo de professor. </a:t>
            </a:r>
          </a:p>
        </p:txBody>
      </p:sp>
    </p:spTree>
    <p:extLst>
      <p:ext uri="{BB962C8B-B14F-4D97-AF65-F5344CB8AC3E}">
        <p14:creationId xmlns:p14="http://schemas.microsoft.com/office/powerpoint/2010/main" val="314024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2056" y="1620804"/>
            <a:ext cx="105678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u="sng" dirty="0" smtClean="0"/>
              <a:t>Para União</a:t>
            </a:r>
            <a:r>
              <a:rPr lang="pt-BR" sz="2800" b="1" dirty="0" smtClean="0"/>
              <a:t>: </a:t>
            </a:r>
            <a:endParaRPr lang="pt-BR" sz="2800" b="1" dirty="0"/>
          </a:p>
          <a:p>
            <a:pPr algn="just"/>
            <a:r>
              <a:rPr lang="pt-BR" sz="2800" dirty="0" smtClean="0"/>
              <a:t>- </a:t>
            </a:r>
            <a:r>
              <a:rPr lang="pt-BR" sz="2800" b="1" dirty="0" smtClean="0"/>
              <a:t>com deficiência </a:t>
            </a:r>
            <a:r>
              <a:rPr lang="pt-BR" sz="2800" dirty="0" smtClean="0"/>
              <a:t>= </a:t>
            </a:r>
            <a:r>
              <a:rPr lang="pt-BR" sz="2800" dirty="0"/>
              <a:t>reconhecido por avaliação </a:t>
            </a:r>
            <a:r>
              <a:rPr lang="pt-BR" sz="2800" dirty="0" smtClean="0"/>
              <a:t>biopsicossocial; </a:t>
            </a:r>
          </a:p>
          <a:p>
            <a:pPr algn="just"/>
            <a:r>
              <a:rPr lang="pt-BR" sz="2800" dirty="0" smtClean="0"/>
              <a:t>- </a:t>
            </a:r>
            <a:r>
              <a:rPr lang="pt-BR" sz="2800" b="1" dirty="0" smtClean="0"/>
              <a:t>que exerçam atividade de risco </a:t>
            </a:r>
            <a:r>
              <a:rPr lang="pt-BR" sz="2800" dirty="0" smtClean="0"/>
              <a:t>= agente penitenciário, socioeducativo e policiais;</a:t>
            </a:r>
          </a:p>
          <a:p>
            <a:pPr algn="just"/>
            <a:r>
              <a:rPr lang="pt-BR" sz="2800" dirty="0" smtClean="0"/>
              <a:t>- </a:t>
            </a:r>
            <a:r>
              <a:rPr lang="pt-BR" sz="2800" b="1" dirty="0" smtClean="0"/>
              <a:t>cujas atividades sejam exercidas sob condições especiais que prejudiquem a saúde ou a integridade física</a:t>
            </a:r>
            <a:r>
              <a:rPr lang="pt-BR" sz="2800" dirty="0"/>
              <a:t> = efetiva exposição a agentes nocivos químicos, físicos e </a:t>
            </a:r>
            <a:r>
              <a:rPr lang="pt-BR" sz="2800" dirty="0" smtClean="0"/>
              <a:t>biológicos prejudiciais </a:t>
            </a:r>
            <a:r>
              <a:rPr lang="pt-BR" sz="2800" dirty="0"/>
              <a:t>à saúde</a:t>
            </a:r>
            <a:r>
              <a:rPr lang="pt-BR" sz="2800" dirty="0" smtClean="0"/>
              <a:t>, </a:t>
            </a:r>
            <a:r>
              <a:rPr lang="pt-BR" sz="2800" dirty="0"/>
              <a:t>vedados </a:t>
            </a:r>
            <a:r>
              <a:rPr lang="pt-BR" sz="2800" dirty="0" smtClean="0"/>
              <a:t>a caracterização </a:t>
            </a:r>
            <a:r>
              <a:rPr lang="pt-BR" sz="2800" dirty="0"/>
              <a:t>por categoria profissional ou ocupação e </a:t>
            </a:r>
            <a:r>
              <a:rPr lang="pt-BR" sz="2800" dirty="0" smtClean="0"/>
              <a:t>o enquadramento </a:t>
            </a:r>
            <a:r>
              <a:rPr lang="pt-BR" sz="2800" dirty="0"/>
              <a:t>por </a:t>
            </a:r>
            <a:r>
              <a:rPr lang="pt-BR" sz="2800" dirty="0" smtClean="0"/>
              <a:t>periculosidade</a:t>
            </a:r>
            <a:r>
              <a:rPr lang="pt-BR" sz="2800" dirty="0"/>
              <a:t>;</a:t>
            </a:r>
            <a:endParaRPr lang="pt-BR" sz="2800" dirty="0" smtClean="0"/>
          </a:p>
          <a:p>
            <a:pPr algn="just"/>
            <a:r>
              <a:rPr lang="pt-BR" sz="2800" dirty="0" smtClean="0"/>
              <a:t>- </a:t>
            </a:r>
            <a:r>
              <a:rPr lang="pt-BR" sz="2800" b="1" dirty="0" smtClean="0"/>
              <a:t>ocupantes do cargo de professor</a:t>
            </a:r>
            <a:r>
              <a:rPr lang="pt-BR" sz="2800" dirty="0" smtClean="0"/>
              <a:t> </a:t>
            </a:r>
            <a:r>
              <a:rPr lang="pt-BR" sz="2800" dirty="0"/>
              <a:t>=  magistério na educação infantil e </a:t>
            </a:r>
            <a:r>
              <a:rPr lang="pt-BR" sz="2800" dirty="0" smtClean="0"/>
              <a:t>no ensino </a:t>
            </a:r>
            <a:r>
              <a:rPr lang="pt-BR" sz="2800" dirty="0"/>
              <a:t>fundamental e médio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5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46527" y="1983875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6º Ressalvadas as aposentadorias decorrentes dos cargos acumuláveis na forma desta Constituição, é vedada a percepção de mais de uma aposentadoria à conta de regime próprio de previdência social, podendo ser estabelecidas outras vedações, regras e condições para a acumulação de benefícios previdenciários na forma estabelecida pelo Regime Geral da Previdência Social. </a:t>
            </a:r>
            <a:endParaRPr lang="pt-BR" sz="2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951010" y="1988358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6º Ressalvadas as aposentadorias decorrentes dos cargos acumuláveis na forma desta Constituição, é vedada a percepção de mais de uma aposentadoria à conta de regime próprio de previdência social, </a:t>
            </a:r>
            <a:r>
              <a:rPr lang="pt-BR" sz="2800" dirty="0">
                <a:solidFill>
                  <a:srgbClr val="FF0000"/>
                </a:solidFill>
              </a:rPr>
              <a:t>podendo ser estabelecidas outras vedações, regras e condições para a acumulação de benefícios previdenciários na forma estabelecida pelo Regime Geral da Previdência Social</a:t>
            </a:r>
            <a:r>
              <a:rPr lang="pt-BR" sz="2800" dirty="0"/>
              <a:t>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7016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3946</Words>
  <Application>Microsoft Office PowerPoint</Application>
  <PresentationFormat>Widescreen</PresentationFormat>
  <Paragraphs>421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Gisha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Leonardo Motta</cp:lastModifiedBy>
  <cp:revision>44</cp:revision>
  <dcterms:created xsi:type="dcterms:W3CDTF">2019-05-07T17:44:33Z</dcterms:created>
  <dcterms:modified xsi:type="dcterms:W3CDTF">2019-06-27T03:30:54Z</dcterms:modified>
</cp:coreProperties>
</file>